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45" r:id="rId1"/>
  </p:sldMasterIdLst>
  <p:notesMasterIdLst>
    <p:notesMasterId r:id="rId79"/>
  </p:notesMasterIdLst>
  <p:handoutMasterIdLst>
    <p:handoutMasterId r:id="rId80"/>
  </p:handoutMasterIdLst>
  <p:sldIdLst>
    <p:sldId id="319" r:id="rId2"/>
    <p:sldId id="420" r:id="rId3"/>
    <p:sldId id="332" r:id="rId4"/>
    <p:sldId id="333" r:id="rId5"/>
    <p:sldId id="448" r:id="rId6"/>
    <p:sldId id="335" r:id="rId7"/>
    <p:sldId id="449" r:id="rId8"/>
    <p:sldId id="450" r:id="rId9"/>
    <p:sldId id="451" r:id="rId10"/>
    <p:sldId id="452" r:id="rId11"/>
    <p:sldId id="341" r:id="rId12"/>
    <p:sldId id="453" r:id="rId13"/>
    <p:sldId id="454" r:id="rId14"/>
    <p:sldId id="455" r:id="rId15"/>
    <p:sldId id="469" r:id="rId16"/>
    <p:sldId id="471" r:id="rId17"/>
    <p:sldId id="475" r:id="rId18"/>
    <p:sldId id="483" r:id="rId19"/>
    <p:sldId id="457" r:id="rId20"/>
    <p:sldId id="458" r:id="rId21"/>
    <p:sldId id="349" r:id="rId22"/>
    <p:sldId id="459" r:id="rId23"/>
    <p:sldId id="472" r:id="rId24"/>
    <p:sldId id="460" r:id="rId25"/>
    <p:sldId id="461" r:id="rId26"/>
    <p:sldId id="476" r:id="rId27"/>
    <p:sldId id="477" r:id="rId28"/>
    <p:sldId id="462" r:id="rId29"/>
    <p:sldId id="473" r:id="rId30"/>
    <p:sldId id="474" r:id="rId31"/>
    <p:sldId id="464" r:id="rId32"/>
    <p:sldId id="362" r:id="rId33"/>
    <p:sldId id="363" r:id="rId34"/>
    <p:sldId id="419" r:id="rId35"/>
    <p:sldId id="479" r:id="rId36"/>
    <p:sldId id="480" r:id="rId37"/>
    <p:sldId id="481" r:id="rId38"/>
    <p:sldId id="482" r:id="rId39"/>
    <p:sldId id="447" r:id="rId40"/>
    <p:sldId id="367" r:id="rId41"/>
    <p:sldId id="400" r:id="rId42"/>
    <p:sldId id="368" r:id="rId43"/>
    <p:sldId id="369" r:id="rId44"/>
    <p:sldId id="370" r:id="rId45"/>
    <p:sldId id="371" r:id="rId46"/>
    <p:sldId id="372" r:id="rId47"/>
    <p:sldId id="373" r:id="rId48"/>
    <p:sldId id="374" r:id="rId49"/>
    <p:sldId id="375" r:id="rId50"/>
    <p:sldId id="376" r:id="rId51"/>
    <p:sldId id="378" r:id="rId52"/>
    <p:sldId id="379" r:id="rId53"/>
    <p:sldId id="380" r:id="rId54"/>
    <p:sldId id="381" r:id="rId55"/>
    <p:sldId id="382" r:id="rId56"/>
    <p:sldId id="383" r:id="rId57"/>
    <p:sldId id="384" r:id="rId58"/>
    <p:sldId id="385" r:id="rId59"/>
    <p:sldId id="386" r:id="rId60"/>
    <p:sldId id="401"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395"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4D7"/>
    <a:srgbClr val="F8F8F8"/>
    <a:srgbClr val="C9EAFB"/>
    <a:srgbClr val="E7E7E5"/>
    <a:srgbClr val="CCECFF"/>
    <a:srgbClr val="FF0000"/>
    <a:srgbClr val="66CCFF"/>
    <a:srgbClr val="CCFFFF"/>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75486" autoAdjust="0"/>
  </p:normalViewPr>
  <p:slideViewPr>
    <p:cSldViewPr snapToGrid="0">
      <p:cViewPr>
        <p:scale>
          <a:sx n="75" d="100"/>
          <a:sy n="75" d="100"/>
        </p:scale>
        <p:origin x="2712" y="12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858"/>
    </p:cViewPr>
  </p:sorterViewPr>
  <p:notesViewPr>
    <p:cSldViewPr snapToGrid="0">
      <p:cViewPr varScale="1">
        <p:scale>
          <a:sx n="65" d="100"/>
          <a:sy n="65" d="100"/>
        </p:scale>
        <p:origin x="312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41D02D-F0BE-479D-BFAE-28F6DABC062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9A33344-A246-47EE-87AD-DC2B769C31C4}"/>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AF886B7E-9DF3-450F-92F2-1A3BF26B8AC0}"/>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3339C26-84D6-4CAB-9ACB-F216D653813F}"/>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DF7B4608-F3D0-4E52-ABA4-6F2681683C1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3.981"/>
    </inkml:context>
    <inkml:brush xml:id="br0">
      <inkml:brushProperty name="width" value="0.035" units="cm"/>
      <inkml:brushProperty name="height" value="0.035" units="cm"/>
      <inkml:brushProperty name="color" value="#E71224"/>
    </inkml:brush>
  </inkml:definitions>
  <inkml:trace contextRef="#ctx0" brushRef="#br0">0 1 24575,'4'2'0,"1"-1"0,-1 1 0,0 0 0,0 1 0,0-1 0,0 1 0,-1 0 0,1 0 0,-1 0 0,0 0 0,1 0 0,3 6 0,5 4 0,-1-4 0,-1 0 0,0 1 0,0-1 0,-1 2 0,0 0 0,-1 0 0,0 0 0,-1 1 0,0 0 0,-1 0 0,-1 1 0,6 17 0,-8-20 0,-1 1 0,0 0 0,0 0 0,-1 0 0,-1 0 0,0 11 0,-1-16 0,0-1 0,0 1 0,-1-1 0,1 0 0,-1 0 0,0 0 0,-1 0 0,1 0 0,-1 0 0,0 0 0,-1-1 0,1 0 0,-1 0 0,-4 5 0,4-5 0,0 0 0,1 0 0,-1 0 0,1 1 0,0-1 0,0 1 0,0 0 0,1 0 0,0 0 0,-4 11 0,4-4 0,1 0 0,0 0 0,0 0 0,2 13 0,-2 1 0,0-16 0,1 0 0,0 1 0,3 20 0,-3-30 0,1 1 0,-1 0 0,1 0 0,-1 0 0,1 0 0,-1-1 0,1 1 0,0 0 0,0-1 0,0 1 0,0-1 0,0 1 0,1-1 0,-1 1 0,0-1 0,1 0 0,-1 0 0,1 1 0,-1-1 0,1 0 0,-1 0 0,1-1 0,0 1 0,-1 0 0,1 0 0,0-1 0,2 1 0,-2-1 0,-1 0 0,1 0 0,0 0 0,-1 0 0,1 1 0,-1-1 0,1 0 0,0 1 0,-1 0 0,1-1 0,-1 1 0,1 0 0,-1-1 0,0 1 0,1 0 0,-1 0 0,0 0 0,1 0 0,-1 1 0,0-1 0,0 0 0,0 0 0,0 1 0,1 1 0,-2-1 0,-1 0 0,0 0 0,1 0 0,-1 0 0,0 0 0,0 0 0,0 0 0,0-1 0,0 1 0,0 0 0,-1-1 0,1 1 0,-1-1 0,1 1 0,-1-1 0,1 0 0,-1 1 0,0-1 0,0 0 0,-3 1 0,2 0 0,0 0 0,0 1 0,0-1 0,0 1 0,0-1 0,0 1 0,1 0 0,0 0 0,-1 0 0,1 0 0,0 1 0,0-1 0,1 1 0,-1-1 0,-1 6 0,1 1 0,1 0 0,0 0 0,0 1 0,2 16 0,1 503 0,-2-527-2,0 0 0,0-1 0,-1 1 0,1 0-1,-1-1 1,1 1 0,-1-1 0,0 1 0,0-1 0,0 1-1,-1-1 1,1 0 0,0 1 0,-1-1 0,0 0 0,1 0-1,-1 0 1,0 0 0,0 0 0,0-1 0,0 1 0,0-1-1,-1 1 1,1-1 0,0 0 0,-1 0 0,1 0 0,-1 0-1,1 0 1,-1 0 0,-3 0 0,-24 12-1294,20-7-5530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0.697"/>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346 1298,'0'-4,"0"-7,-4 0,-7-4,-5-4,-5 2,-3 4,2-1,5-2,1-3,-5-7,-5-4,-1-2,-2-3,5-1,2 5,5 5,4 1,6 0,-1 6,0 0,3 0,1-2,2-2,1-1,0-2,2-4,-1-3,0 0,5 2,6-3,10-1,5 2,4-4,1 2,4 5,0 4,4 2,-5 0,1 5,3 0,4 0,9-2,4-2,2-1,6-1,-1-1,0-1,-7 5,-8 1,-4 4,1 6,1-1,3 2,-3 3,0 3,1 1,2 2,2 1,1-4,-3-2,-1 1,1 1,-4 1,-5 1,-4 1,-4 0,-2 1,-2 1,-1-1,4 0,2 0,4 0,0 0,-1 0,-2 0,-2 0,-3 5,0 1,-1 0,-1 3,5 0,5 4,2-2,-2 3,7-1,1-3,-7 1,-2-1,-1 2,2 4,-5 4,-3 2,-3-2,1 0,-2-4,-3 1,-2 1,2-2,0 0,2-1,-3 0,-5 2,-5 3,0-2,3 1,4 1,3 2,-1 1,-5 2,1 1,2-4,2-2,-2 2,1 0,-3 1,1-3,2 0,-2 0,1 2,1 2,-1 0,0 2,2-4,-2-2,0 1,2 1,-2 2,0 0,2 2,-2 0,0-4,-3-1,-3 0,1-4,-2 1,-3 1,-2 2,-2 1,3-2,0 0,4 0,0 2,3 2,4 1,3 5,-1 2,-5 1,1-2,-3-1,-3-1,-4-1,3-2,4-4,0-1,-2-1,1-3,0 0,-3 2,2-3,0 1,-3 6,3 0,-1 0,3-4,-1-1,-2 2,2-4,-1 1,-3 2,3-3,0 1,-3 2,3-2,-1 0,-2 2,3-2,-1 0,3-3,-1 2,-2 1,-2 3,-3 3,-2 1,-2 2,0 0,5-4,0 4,5-4,0 0,-1 1,-3 0,-2 2,3-5,0 0,-1 1,3 1,0 1,-2 1,-1 2,-3 0,-1 1,-1-1,-1 1,4-5,2-1,-1 0,4-4,0 1,3-4,-1 1,3-3,-1 2,-3 3,-3 2,-3 3,-2 3,-1 5,-1 3,4-5,1-2,0-2,4-4,0-1,-2 0,3-3,0 1,-2 1,-3 3,-1 2,-3 1,0 2,4-4,0-1,1 0,-2 1,-1 2,-1 0,-1 2,-1 0,0 0,0 1,0 0,0-1,-1 1,1 0,0-1,0 1,0-1,0 1,0-1,0 1,0-1,0 1,0-1,0 0,0 1,0-1,0 5,0 2,0 3,0 2,0-3,0 2,0 0,0-2,0-3,0-2,0-2,0-1,0 0,0-1,0 4,0 2,0 0,0-1,0-2,0 0,0-2,0 0,0 4,0 2,0 3,0 1,-4-6,-3-5,2-1,0 0,2-1,-4 5,0 2,1 1,1-2,2 0,2-2,-5 0,0-1,0 4,2 1,1 0,1-1,1-1,1 3,0 0,0 4,0 0,1-2,-6 3,0-2,-1-1,2-3,1-3,1 0,0-2,2-1,0 0,0 0,-4 5,-2 1,0 4,2 1,-4-2,0-1,2-4,1 4,1-1,-2 0,-1 2,1 0,1-1,-2-2,-1-2,2 3,1 0,2-1,1 3,2 1,0-3,0-1,0-2,0-1,1-2,-1-1,0 1,-4-6,-3-1,2 1,0 0,2 7,-4-3,0 1,1-2,1 2,2-1,2 5,-4 3,-2 3,2 5,1 1,-4 1,0-1,2-4,1-4,1-3,3 2,-5 0,0 8,1 2,1-3,1-3,1 1,1 3,1 0,0-4,-4-3,-2-3,0-2,2 3,0 0,2 0,1-2,1-1,0-1,0 0,0-2,1 0,-1 1,0-1,0 0,0 0,0 1,0-1,5-4,1-1,0-1,3-2,0-1,-1 2,2-3,0 1,-3 1,3-1,0 0,-3 2,3-2,-1 0,3-3,-1 1,3-1,2-5,0 2,-3 3,0 0,-2 1,2-2,-2 2,3-2,2-3,0 1,0-1,3-2,3-3,1-2,2-2,1 0,0-2,1 1,0 0,0 4,0 1,-5 5,-1 1,0-3,1-1,-4 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2.329"/>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11 6,'0'-4,"0"3,0 5,0 8,5 1,1 3,4-1,5-4,0 2,-2 2,-9-1,-9-2,-8-5,-2 3,2 3,2 4,0-1,1-3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5.073"/>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479 607,'-4'0,"-7"0,-5 0,-5 0,-3 0,-2 0,-1 0,0 0,-1 0,5-4,2-2,0 0,3-3,1 0,2-4,1-3,-3 1,-3-2,2-7,0-4,2-6,1 3,1 2,5 2,-2 5,1 1,3 1,2-1,2-2,1-1,2-1,0-1,1-1,4 5,6 1,5 5,5 0,3 3,2-1,1 2,1 3,0 3,-5 7,2 3,2 6,1 1,0-1,0-3,-5 7,-2 5,0 4,-3 3,-6 6,1-3,-3-1,2-2,4-4,-2-3,2-3,-2 0,-3 1,1-2,-2 0,-2 4,-3 1,-2 3,-2 2,-1 1,0 1,0-1,-5-3,-6-7,-6-1,-4-2,2-1,-2-1,0-2,-2-4,-1-2,3-1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6.294"/>
    </inkml:context>
    <inkml:brush xml:id="br0">
      <inkml:brushProperty name="width" value="0.035" units="cm"/>
      <inkml:brushProperty name="height" value="0.035" units="cm"/>
      <inkml:brushProperty name="color" value="#E71224"/>
    </inkml:brush>
  </inkml:definitions>
  <inkml:trace contextRef="#ctx0" brushRef="#br0">1 0 24575,'5'1'0,"-1"0"0,1 0 0,0 0 0,0 1 0,-1 0 0,1 0 0,-1 0 0,1 0 0,-1 1 0,0 0 0,0-1 0,6 7 0,48 47 0,-45-43 0,4 7 0,0 0 0,-2 1 0,0 1 0,-1 0 0,18 40 0,-14-20 0,-2 0 0,15 63 0,-25-69 0,-2 0 0,-1 0 0,-2 0 0,-5 51 0,1 4 0,4-34 0,0-25 0,-1 1 0,-1-1 0,-2 0 0,-1 0 0,-13 51 0,13-70 0,-2 3 0,2 0 0,-1 0 0,-1 23 0,5-35 0,1 1 0,0-1 0,0 0 0,0 0 0,0 0 0,1 1 0,0-1 0,0 0 0,0 0 0,0 0 0,1 0 0,-1 0 0,1 0 0,0-1 0,0 1 0,1 0 0,-1-1 0,4 5 0,28 39-164,-26-33-1037,-1-4-5625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9.571"/>
    </inkml:context>
    <inkml:brush xml:id="br0">
      <inkml:brushProperty name="width" value="0.035" units="cm"/>
      <inkml:brushProperty name="height" value="0.035" units="cm"/>
      <inkml:brushProperty name="color" value="#E71224"/>
    </inkml:brush>
  </inkml:definitions>
  <inkml:trace contextRef="#ctx0" brushRef="#br0">55 34 24575,'10'-1'0,"0"-1"0,1 1 0,-1-2 0,0 1 0,13-6 0,-15 4 0,1 1 0,0 1 0,0-1 0,1 2 0,-1-1 0,11 1 0,-17 1 0,1 0 0,-1 1 0,1-1 0,-1 1 0,0 0 0,1 0 0,-1 1 0,0-1 0,0 1 0,0-1 0,0 1 0,0 0 0,0 0 0,0 0 0,-1 1 0,1-1 0,-1 1 0,0-1 0,1 1 0,-1 0 0,1 3 0,4 2 0,-1 1 0,0 0 0,-1 0 0,0 0 0,-1 1 0,0-1 0,0 1 0,-1 0 0,0 0 0,-1 1 0,0-1 0,-1 0 0,0 1 0,0 10 0,-1 5 0,-1-1 0,-1 1 0,-2-1 0,0 0 0,-1 1 0,-2-2 0,-12 31 0,-10 27 0,28-77 0,-1 1 0,1 0 0,0 0 0,0 1 0,1-1 0,0 0 0,0 0 0,1 0 0,-1 0 0,1 0 0,4 12 0,-4-17 0,0 1 0,0 0 0,0 0 0,0-1 0,1 1 0,-1 0 0,1-1 0,-1 0 0,1 1 0,-1-1 0,1 0 0,0 0 0,0 0 0,0 0 0,0 0 0,-1 0 0,5 1 0,-4-2 0,0 1 0,0-1 0,0 1 0,0 0 0,0 0 0,0 0 0,-1 0 0,1 0 0,0 0 0,-1 1 0,1-1 0,-1 0 0,1 1 0,-1-1 0,0 1 0,1-1 0,-1 1 0,0 0 0,0 0 0,0-1 0,0 1 0,-1 0 0,1 2 0,1 6 0,-1-1 0,-1 1 0,0 0 0,0-1 0,-1 1 0,0 0 0,-1-1 0,0 1 0,0-1 0,-1 0 0,-4 10 0,2-6 0,1 1 0,0-1 0,1 1 0,-1 20 0,-13 123 0,28-62 0,-11-92 0,0 0 0,0-1 0,0 1 0,0 0 0,-1-1 0,1 1 0,-1 0 0,1-1 0,-1 1 0,0-1 0,0 1 0,0-1 0,0 0 0,-1 1 0,1-1 0,-1 0 0,1 0 0,-1 0 0,0 0 0,0 0 0,0 0 0,0 0 0,0 0 0,0-1 0,0 1 0,0-1 0,-1 0 0,1 0 0,-1 0 0,-4 2 0,-9 2 0,0 0 0,0-1 0,-31 4 0,26-4 0,4 0-22,0 0 0,-26 12 0,17-6-1277,14-6-5527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0.772"/>
    </inkml:context>
    <inkml:brush xml:id="br0">
      <inkml:brushProperty name="width" value="0.035" units="cm"/>
      <inkml:brushProperty name="height" value="0.035" units="cm"/>
      <inkml:brushProperty name="color" value="#E71224"/>
    </inkml:brush>
  </inkml:definitions>
  <inkml:trace contextRef="#ctx0" brushRef="#br0">0 0 24575,'7'1'0,"-1"0"0,0 1 0,1 0 0,-1 0 0,0 0 0,0 0 0,-1 1 0,1 0 0,0 0 0,-1 1 0,0 0 0,0 0 0,0 0 0,0 0 0,-1 1 0,1 0 0,4 7 0,6 7 0,-2 0 0,0 1 0,15 31 0,-18-29 0,-9-17 0,1-1 0,0 1 0,0 0 0,0-1 0,1 1 0,-1-1 0,1 0 0,0 0 0,1 0 0,-1 0 0,1-1 0,-1 1 0,1-1 0,0 0 0,7 4 0,-10-7 4,-1 1-1,1-1 1,0 0-1,0 1 1,-1-1-1,1 0 1,0 1-1,-1-1 1,1 1-1,0-1 0,-1 1 1,1 0-1,-1-1 1,1 1-1,-1 0 1,1-1-1,-1 1 1,0 0-1,1-1 1,-1 1-1,0 0 1,1 0-1,-1-1 1,0 1-1,0 0 1,0 0-1,0 0 1,0-1-1,0 2 1,-12 22-1474,-1-7-5356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2.976"/>
    </inkml:context>
    <inkml:brush xml:id="br0">
      <inkml:brushProperty name="width" value="0.035" units="cm"/>
      <inkml:brushProperty name="height" value="0.035" units="cm"/>
      <inkml:brushProperty name="color" value="#E71224"/>
    </inkml:brush>
  </inkml:definitions>
  <inkml:trace contextRef="#ctx0" brushRef="#br0">1 1 24575,'5'-1'0,"-1"1"0,1 1 0,0-1 0,0 1 0,0-1 0,0 2 0,-1-1 0,1 0 0,-1 1 0,1 0 0,-1 0 0,1 0 0,-1 0 0,0 1 0,7 5 0,-7-3 0,0 0 0,0 0 0,0 0 0,-1 1 0,0-1 0,0 1 0,0 0 0,-1 0 0,0 0 0,0 0 0,2 12 0,0 8 0,-1 0 0,-1 33 0,5 38 0,7 71 0,-7-48 0,-1 260 0,-9-214 0,3-156 0,0 1 0,-1-1 0,-1 0 0,0 1 0,0-1 0,-1 0 0,0 0 0,-1-1 0,0 1 0,0-1 0,-1 0 0,-1 0 0,1 0 0,-9 10 0,11-16-92,0 2-120,-1 0 0,0 0-1,-1 0 1,1 0 0,-10 7 0,3-4-6614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4.509"/>
    </inkml:context>
    <inkml:brush xml:id="br0">
      <inkml:brushProperty name="width" value="0.035" units="cm"/>
      <inkml:brushProperty name="height" value="0.035" units="cm"/>
      <inkml:brushProperty name="color" value="#E71224"/>
    </inkml:brush>
  </inkml:definitions>
  <inkml:trace contextRef="#ctx0" brushRef="#br0">0 345 24575,'6'-1'0,"-1"1"0,0-1 0,0 0 0,0 0 0,1-1 0,-1 0 0,-1 1 0,1-2 0,0 1 0,0 0 0,-1-1 0,1 0 0,-1 0 0,0 0 0,6-6 0,4-7 0,0 1 0,19-29 0,-13 17 0,0 2 0,2 2 0,1 0 0,1 1 0,38-26 0,10-11-1365,-63 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7.142"/>
    </inkml:context>
    <inkml:brush xml:id="br0">
      <inkml:brushProperty name="width" value="0.035" units="cm"/>
      <inkml:brushProperty name="height" value="0.035" units="cm"/>
      <inkml:brushProperty name="color" value="#E71224"/>
    </inkml:brush>
  </inkml:definitions>
  <inkml:trace contextRef="#ctx0" brushRef="#br0">0 1 24575,'3'8'0,"0"-1"0,0 1 0,1-1 0,0 0 0,0 0 0,1 0 0,0 0 0,9 9 0,-6-6 0,-7-8 0,18 20 0,-1 1 0,-1 1 0,-1 1 0,-1 1 0,-2 0 0,16 40 0,-23-42 0,-1 1 0,-1 0 0,2 33 0,0 11 0,1 6 0,-7 139 0,-3-87 0,-6 4 0,-1 6 0,10-122 0,-2-1 0,0 1 0,0 0 0,-2-1 0,0 0 0,0 0 0,-1 0 0,-1 0 0,0-1 0,-1 0 0,-1 0 0,0 0 0,-10 11 0,9-14-195,0-1 0,-1 0 0,0-1 0,0 0 0,0-1 0,-17 8 0,15-9-6631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8.467"/>
    </inkml:context>
    <inkml:brush xml:id="br0">
      <inkml:brushProperty name="width" value="0.035" units="cm"/>
      <inkml:brushProperty name="height" value="0.035" units="cm"/>
      <inkml:brushProperty name="color" value="#E71224"/>
    </inkml:brush>
  </inkml:definitions>
  <inkml:trace contextRef="#ctx0" brushRef="#br0">0 1292 24575,'2'-18'0,"1"-1"0,0 0 0,2 1 0,0 0 0,1 0 0,1 0 0,10-20 0,9-25 0,-17 36 0,-2-1 0,-1 1 0,-2-2 0,0 1 0,-1-39 0,-2 54 0,1-7 0,2-1 0,0 1 0,2 0 0,0 0 0,14-31 0,-10 29 0,-2 0 0,0-1 0,8-45 0,-12 33 0,13-99 0,0-146 0,-17 274-85,0-1 0,1 1-1,0 0 1,1 0 0,-1 0-1,1 0 1,1 1 0,-1-1-1,1 0 1,0 1 0,0 0-1,0-1 1,1 1 0,-1 0-1,9-7 1,-2 2-6741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04.593"/>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161 0,'-4'0,"-7"0,0 5,-4 1,-3-1,1 4,-1 1,3 2,3 4,0 0,2 1,2 2,3 2,2 3,2 1,1 1,0 1,5-5,1-1,5-4,4-6,0 1,2-2,3-3,-3 2,1 0,-3 2,1 0,-3 2,1-1,3-2,-1-4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45CDFB-7A76-4C4D-913D-3C7D6FE5DE2A}"/>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7FB24A69-0B86-44C0-95FA-F8D9A6931146}"/>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1684" name="Rectangle 4">
            <a:extLst>
              <a:ext uri="{FF2B5EF4-FFF2-40B4-BE49-F238E27FC236}">
                <a16:creationId xmlns:a16="http://schemas.microsoft.com/office/drawing/2014/main" id="{AA27146D-C92E-4EEF-9F79-56BA93AB219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01186F9-B596-4A19-9264-7D2B4FC636C4}"/>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C645014-0F43-4A0F-901D-B500E062F28B}"/>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A87C6AF3-49D0-4016-A1FB-7B03E0453DCB}"/>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47794835-A72A-4AEF-B6EC-BD8CE85FBF4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2D03978-248F-4696-B60F-15CD45A7CC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5C935A-6734-4108-A7F7-F209D07F3D5B}"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4A40313-58A0-42FC-AA3D-42531811087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A8BA248-769F-4CA6-AD44-A8BE8C9CDC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Memory-Management Unit (</a:t>
            </a:r>
            <a:r>
              <a:rPr lang="en-US" altLang="en-US" sz="1100" dirty="0"/>
              <a:t>MMU</a:t>
            </a:r>
            <a:r>
              <a:rPr lang="en-US" altLang="en-US" dirty="0"/>
              <a:t>)</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E0E1E75-0157-44F3-9622-F350D085C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07A095-AA18-4824-800F-5810C91ED729}"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1923" name="Rectangle 2">
            <a:extLst>
              <a:ext uri="{FF2B5EF4-FFF2-40B4-BE49-F238E27FC236}">
                <a16:creationId xmlns:a16="http://schemas.microsoft.com/office/drawing/2014/main" id="{325FA7A5-5293-4037-A8FE-84A57628CC5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76E2EA0-63AB-4CE6-9C1C-A93A950A4A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Generalization</a:t>
            </a:r>
            <a:r>
              <a:rPr lang="fa-IR" altLang="en-US" dirty="0">
                <a:latin typeface="Times New Roman" panose="02020603050405020304" pitchFamily="18" charset="0"/>
              </a:rPr>
              <a:t>تعمیم یا نتیجه کلی =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6791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9EA5C68-574E-43D3-8AA4-1A0D2027A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BCCD95-CD05-47DB-845C-969685A4B775}"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6CC32CC-C84C-408C-875E-EC881AC2B52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16F2FD8-38C8-4D92-A346-9A90DEADB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en-US" b="1" dirty="0"/>
              <a:t>🧠 </a:t>
            </a:r>
            <a:r>
              <a:rPr lang="fa-IR" b="1" dirty="0"/>
              <a:t>هدف و اهمیت:</a:t>
            </a:r>
          </a:p>
          <a:p>
            <a:pPr algn="r" rtl="1">
              <a:buFont typeface="Arial" panose="020B0604020202020204" pitchFamily="34" charset="0"/>
              <a:buChar char="•"/>
            </a:pPr>
            <a:r>
              <a:rPr lang="fa-IR" b="1" dirty="0"/>
              <a:t>حفاظت:</a:t>
            </a:r>
            <a:r>
              <a:rPr lang="fa-IR" dirty="0"/>
              <a:t> هر فرآیند محدوده‌ای مجزا از حافظه دارد.</a:t>
            </a:r>
          </a:p>
          <a:p>
            <a:pPr algn="r" rtl="1">
              <a:buFont typeface="Arial" panose="020B0604020202020204" pitchFamily="34" charset="0"/>
              <a:buChar char="•"/>
            </a:pPr>
            <a:r>
              <a:rPr lang="fa-IR" b="1" dirty="0"/>
              <a:t>جابجایی:</a:t>
            </a:r>
            <a:r>
              <a:rPr lang="fa-IR" dirty="0"/>
              <a:t> برنامه‌ها می‌توانند در هر نقطه‌ای از حافظه بارگذاری شوند.</a:t>
            </a:r>
          </a:p>
          <a:p>
            <a:pPr algn="r" rtl="1">
              <a:buFont typeface="Arial" panose="020B0604020202020204" pitchFamily="34" charset="0"/>
              <a:buChar char="•"/>
            </a:pPr>
            <a:r>
              <a:rPr lang="en-US" dirty="0"/>
              <a:t>Abstraction</a:t>
            </a:r>
            <a:r>
              <a:rPr lang="fa-IR" b="1" dirty="0"/>
              <a:t>:</a:t>
            </a:r>
            <a:r>
              <a:rPr lang="fa-IR" dirty="0"/>
              <a:t> </a:t>
            </a:r>
            <a:r>
              <a:rPr lang="en-US" dirty="0"/>
              <a:t>CPU </a:t>
            </a:r>
            <a:r>
              <a:rPr lang="fa-IR" dirty="0"/>
              <a:t>نیازی به دانستن ساختار واقعی حافظه ندارد.</a:t>
            </a:r>
          </a:p>
        </p:txBody>
      </p:sp>
    </p:spTree>
    <p:extLst>
      <p:ext uri="{BB962C8B-B14F-4D97-AF65-F5344CB8AC3E}">
        <p14:creationId xmlns:p14="http://schemas.microsoft.com/office/powerpoint/2010/main" val="182230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dirty="0"/>
              <a:t>فرض کنید برنامه‌ای شامل ۵ تابع است، ولی در ابتدا فقط تابع اصلی (</a:t>
            </a:r>
            <a:r>
              <a:rPr lang="en-US" dirty="0"/>
              <a:t>main) </a:t>
            </a:r>
            <a:r>
              <a:rPr lang="fa-IR" dirty="0"/>
              <a:t>در حافظه است. اگر تابع ۳ فراخوانی شود، لودر آن را از دیسک به حافظه آورده و اجرا می‌کند. این کار باعث صرفه‌جویی در حافظه می‌شود و اجرای برنامه‌های بزرگ‌تر از حافظه فیزیکی را ممکن می‌سازد.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780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4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7928AB6-7C3B-4284-B62D-52F8811E96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F6CBA1-5D3E-43EC-A5A8-ECCA8CDA3AD6}"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CA8E06C7-855A-4A71-93B8-11AE283BF50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7B26E9D-0999-4B30-AAA7-486C7B89D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774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FD39E-22F4-FBAF-C003-591DA5B3036E}"/>
            </a:ext>
          </a:extLst>
        </p:cNvPr>
        <p:cNvGrpSpPr/>
        <p:nvPr/>
      </p:nvGrpSpPr>
      <p:grpSpPr>
        <a:xfrm>
          <a:off x="0" y="0"/>
          <a:ext cx="0" cy="0"/>
          <a:chOff x="0" y="0"/>
          <a:chExt cx="0" cy="0"/>
        </a:xfrm>
      </p:grpSpPr>
      <p:sp>
        <p:nvSpPr>
          <p:cNvPr id="78850" name="Rectangle 7">
            <a:extLst>
              <a:ext uri="{FF2B5EF4-FFF2-40B4-BE49-F238E27FC236}">
                <a16:creationId xmlns:a16="http://schemas.microsoft.com/office/drawing/2014/main" id="{C2958133-2D11-9ECC-E0A1-35FD0C665E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DB922B-DA28-4C54-94E7-219C3AC7D96C}"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8B8ED5EF-F595-908B-82FB-9DC7FD67F38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8201F333-1A63-CE43-7367-F1D7FBE49C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B Nazanin" panose="00000400000000000000" pitchFamily="2" charset="-78"/>
              </a:rPr>
              <a:t>مرحله اول: زمان کامپایل</a:t>
            </a:r>
            <a:r>
              <a:rPr lang="en-US" sz="1800" b="1" kern="100" dirty="0">
                <a:effectLst/>
                <a:latin typeface="Aptos" panose="020B0004020202020204" pitchFamily="34" charset="0"/>
                <a:ea typeface="Aptos" panose="020B0004020202020204" pitchFamily="34" charset="0"/>
                <a:cs typeface="B Nazanin" panose="00000400000000000000" pitchFamily="2" charset="-78"/>
              </a:rPr>
              <a:t> (Compile Time)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برنامه‌ی منبع</a:t>
            </a:r>
            <a:r>
              <a:rPr lang="en-US" sz="1800" b="1" kern="100" dirty="0">
                <a:effectLst/>
                <a:latin typeface="Aptos" panose="020B0004020202020204" pitchFamily="34" charset="0"/>
                <a:ea typeface="Aptos" panose="020B0004020202020204" pitchFamily="34" charset="0"/>
                <a:cs typeface="B Nazanin" panose="00000400000000000000" pitchFamily="2" charset="-78"/>
              </a:rPr>
              <a:t> (source program):</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این همون کدی هست که شما به زبان‌های برنامه‌نویسی مثل</a:t>
            </a:r>
            <a:r>
              <a:rPr lang="en-US" sz="1800" kern="100" dirty="0">
                <a:effectLst/>
                <a:latin typeface="Aptos" panose="020B0004020202020204" pitchFamily="34" charset="0"/>
                <a:ea typeface="Aptos" panose="020B0004020202020204" pitchFamily="34" charset="0"/>
                <a:cs typeface="B Nazanin" panose="00000400000000000000" pitchFamily="2" charset="-78"/>
              </a:rPr>
              <a:t> C </a:t>
            </a:r>
            <a:r>
              <a:rPr lang="ar-SA" sz="1800" kern="100" dirty="0">
                <a:effectLst/>
                <a:latin typeface="Aptos" panose="020B0004020202020204" pitchFamily="34" charset="0"/>
                <a:ea typeface="Aptos" panose="020B0004020202020204" pitchFamily="34" charset="0"/>
                <a:cs typeface="B Nazanin" panose="00000400000000000000" pitchFamily="2" charset="-78"/>
              </a:rPr>
              <a:t>یا</a:t>
            </a:r>
            <a:r>
              <a:rPr lang="en-US" sz="1800" kern="100" dirty="0">
                <a:effectLst/>
                <a:latin typeface="Aptos" panose="020B0004020202020204" pitchFamily="34" charset="0"/>
                <a:ea typeface="Aptos" panose="020B0004020202020204" pitchFamily="34" charset="0"/>
                <a:cs typeface="B Nazanin" panose="00000400000000000000" pitchFamily="2" charset="-78"/>
              </a:rPr>
              <a:t> ++C </a:t>
            </a:r>
            <a:r>
              <a:rPr lang="ar-SA" sz="1800" kern="100" dirty="0">
                <a:effectLst/>
                <a:latin typeface="Aptos" panose="020B0004020202020204" pitchFamily="34" charset="0"/>
                <a:ea typeface="Aptos" panose="020B0004020202020204" pitchFamily="34" charset="0"/>
                <a:cs typeface="B Nazanin" panose="00000400000000000000" pitchFamily="2" charset="-78"/>
              </a:rPr>
              <a:t>می‌نویسید. مثلاً یک فایل با پسوند </a:t>
            </a:r>
            <a:r>
              <a:rPr lang="en-US" sz="1800" kern="100" dirty="0">
                <a:effectLst/>
                <a:latin typeface="Aptos" panose="020B0004020202020204" pitchFamily="34" charset="0"/>
                <a:ea typeface="Aptos" panose="020B0004020202020204" pitchFamily="34" charset="0"/>
                <a:cs typeface="B Nazanin" panose="00000400000000000000" pitchFamily="2" charset="-78"/>
              </a:rPr>
              <a:t>.c </a:t>
            </a:r>
            <a:r>
              <a:rPr lang="ar-SA" sz="1800" kern="100" dirty="0">
                <a:effectLst/>
                <a:latin typeface="Aptos" panose="020B0004020202020204" pitchFamily="34" charset="0"/>
                <a:ea typeface="Aptos" panose="020B0004020202020204" pitchFamily="34" charset="0"/>
                <a:cs typeface="B Nazanin" panose="00000400000000000000" pitchFamily="2" charset="-78"/>
              </a:rPr>
              <a:t>یا </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r>
              <a:rPr lang="en-US" sz="1800" kern="100" dirty="0" err="1">
                <a:effectLst/>
                <a:latin typeface="Aptos" panose="020B0004020202020204" pitchFamily="34" charset="0"/>
                <a:ea typeface="Aptos" panose="020B0004020202020204" pitchFamily="34" charset="0"/>
                <a:cs typeface="B Nazanin" panose="00000400000000000000" pitchFamily="2" charset="-78"/>
              </a:rPr>
              <a:t>cpp</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کامپایلر یا اسمبلر</a:t>
            </a:r>
            <a:r>
              <a:rPr lang="en-US" sz="1800" b="1" kern="100" dirty="0">
                <a:effectLst/>
                <a:latin typeface="Aptos" panose="020B0004020202020204" pitchFamily="34" charset="0"/>
                <a:ea typeface="Aptos" panose="020B0004020202020204" pitchFamily="34" charset="0"/>
                <a:cs typeface="B Nazanin" panose="00000400000000000000" pitchFamily="2" charset="-78"/>
              </a:rPr>
              <a:t> (compiler or assembler):</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این ابزار کدی که شما نوشتید رو به زبان ماشین (که برای کامپیوتر قابل فهمه) تبدیل می‌کنه. نتیجه‌اش میشه یک فایل به نام </a:t>
            </a:r>
            <a:r>
              <a:rPr lang="ar-SA" sz="1800" b="1" kern="100" dirty="0">
                <a:effectLst/>
                <a:latin typeface="Aptos" panose="020B0004020202020204" pitchFamily="34" charset="0"/>
                <a:ea typeface="Aptos" panose="020B0004020202020204" pitchFamily="34" charset="0"/>
                <a:cs typeface="B Nazanin" panose="00000400000000000000" pitchFamily="2" charset="-78"/>
              </a:rPr>
              <a:t>شیء</a:t>
            </a:r>
            <a:r>
              <a:rPr lang="en-US" sz="1800" b="1" kern="100" dirty="0">
                <a:effectLst/>
                <a:latin typeface="Aptos" panose="020B0004020202020204" pitchFamily="34" charset="0"/>
                <a:ea typeface="Aptos" panose="020B0004020202020204" pitchFamily="34" charset="0"/>
                <a:cs typeface="B Nazanin" panose="00000400000000000000" pitchFamily="2" charset="-78"/>
              </a:rPr>
              <a:t> (object module)</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که هنوز قابل اجرا نیست</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مرحله دوم: زمان بارگذاری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(Load Time)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3"/>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ویرایشگر پیوند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 (linkage editor):</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اینجا فایل شیء شما به همراه بقیه‌ی ماژول‌های شیء (مثلاً کتابخانه‌ها یا بخش‌های دیگه‌ی برنامه) با هم ترکیب می‌شن و یک فایل نهایی به نام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ماژول بارگذاری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(load module)</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ساخته میشه</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3"/>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کتابخانه‌ی سیستم</a:t>
            </a:r>
            <a:r>
              <a:rPr lang="en-US" sz="1800" b="1" kern="100" dirty="0">
                <a:effectLst/>
                <a:latin typeface="Aptos" panose="020B0004020202020204" pitchFamily="34" charset="0"/>
                <a:ea typeface="Aptos" panose="020B0004020202020204" pitchFamily="34" charset="0"/>
                <a:cs typeface="B Nazanin" panose="00000400000000000000" pitchFamily="2" charset="-78"/>
              </a:rPr>
              <a:t> (system library):</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این کتابخانه‌ها شامل کدهایی هستن که خیلی از برنامه‌ها ازشون استفاده می‌کنن (مثلاً توابع استاندارد مثل </a:t>
            </a:r>
            <a:r>
              <a:rPr lang="en-US" sz="1800" kern="100" dirty="0" err="1">
                <a:effectLst/>
                <a:latin typeface="Aptos" panose="020B0004020202020204" pitchFamily="34" charset="0"/>
                <a:ea typeface="Aptos" panose="020B0004020202020204" pitchFamily="34" charset="0"/>
                <a:cs typeface="B Nazanin" panose="00000400000000000000" pitchFamily="2" charset="-78"/>
              </a:rPr>
              <a:t>printf</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در</a:t>
            </a:r>
            <a:r>
              <a:rPr lang="en-US" sz="1800" kern="100" dirty="0">
                <a:effectLst/>
                <a:latin typeface="Aptos" panose="020B0004020202020204" pitchFamily="34" charset="0"/>
                <a:ea typeface="Aptos" panose="020B0004020202020204" pitchFamily="34" charset="0"/>
                <a:cs typeface="B Nazanin" panose="00000400000000000000" pitchFamily="2" charset="-78"/>
              </a:rPr>
              <a:t> C). </a:t>
            </a:r>
            <a:r>
              <a:rPr lang="ar-SA" sz="1800" kern="100" dirty="0">
                <a:effectLst/>
                <a:latin typeface="Aptos" panose="020B0004020202020204" pitchFamily="34" charset="0"/>
                <a:ea typeface="Aptos" panose="020B0004020202020204" pitchFamily="34" charset="0"/>
                <a:cs typeface="B Nazanin" panose="00000400000000000000" pitchFamily="2" charset="-78"/>
              </a:rPr>
              <a:t>این‌ها هم در این مرحله به ماژول شما اضافه می‌شن</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مرحله سوم: زمان اجرا</a:t>
            </a:r>
            <a:r>
              <a:rPr lang="en-US" sz="1800" b="1" kern="100" dirty="0">
                <a:effectLst/>
                <a:latin typeface="Aptos" panose="020B0004020202020204" pitchFamily="34" charset="0"/>
                <a:ea typeface="Aptos" panose="020B0004020202020204" pitchFamily="34" charset="0"/>
                <a:cs typeface="B Nazanin" panose="00000400000000000000" pitchFamily="2" charset="-78"/>
              </a:rPr>
              <a:t> (Execution Time / Run Time)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5"/>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لودر</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(loader):</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این ابزار، ماژول نهایی رو می‌گیره و در حافظه بارگذاری می‌کنه تا اجرا بشه. نتیجه، میشه یک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تصویر دودویی در حافظه</a:t>
            </a:r>
            <a:r>
              <a:rPr lang="en-US" sz="1800" b="1" kern="100" dirty="0">
                <a:effectLst/>
                <a:latin typeface="Aptos" panose="020B0004020202020204" pitchFamily="34" charset="0"/>
                <a:ea typeface="Aptos" panose="020B0004020202020204" pitchFamily="34" charset="0"/>
                <a:cs typeface="B Nazanin" panose="00000400000000000000" pitchFamily="2" charset="-78"/>
              </a:rPr>
              <a:t> (in-memory binary memory image)</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که آماده اجراست</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5"/>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بارگذاری پویا</a:t>
            </a:r>
            <a:r>
              <a:rPr lang="en-US" sz="1800" b="1" kern="100" dirty="0">
                <a:effectLst/>
                <a:latin typeface="Aptos" panose="020B0004020202020204" pitchFamily="34" charset="0"/>
                <a:ea typeface="Aptos" panose="020B0004020202020204" pitchFamily="34" charset="0"/>
                <a:cs typeface="B Nazanin" panose="00000400000000000000" pitchFamily="2" charset="-78"/>
              </a:rPr>
              <a:t> (Dynamic Linking):</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ar-SA" sz="1800" kern="100" dirty="0">
                <a:effectLst/>
                <a:latin typeface="Aptos" panose="020B0004020202020204" pitchFamily="34" charset="0"/>
                <a:ea typeface="Aptos" panose="020B0004020202020204" pitchFamily="34" charset="0"/>
                <a:cs typeface="B Nazanin" panose="00000400000000000000" pitchFamily="2" charset="-78"/>
              </a:rPr>
              <a:t>بعضی وقت‌ها همه‌ی کتابخانه‌ها از قبل وارد نمی‌شن، بلکه در زمان اجرا، اونایی که نیاز هست از سیستم بارگذاری می‌شن. این میشه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بارگذاری پویای کتابخانه‌های سیستمی</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972084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1E2D357-98EF-44EF-B229-8FA6D52439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A78D6B-1C3F-43B1-8131-69093AE887F4}"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B9137F58-B6E2-4DA1-8F77-D8941EA61BC4}"/>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923125C-6B37-4814-8FA7-9CCA22E99A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486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A5E9E73-6680-4E2A-BDBC-23CBA418BA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949489-9DD0-4351-83D6-B782AC42A5C2}"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B84BDA33-3B5E-4843-A374-C409C28EBA3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CD1BC93-1450-4427-8557-C475503C4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dirty="0"/>
              <a:t>سیستم‌عامل (هسته/</a:t>
            </a:r>
            <a:r>
              <a:rPr lang="en-US" dirty="0"/>
              <a:t>Kernel) </a:t>
            </a:r>
            <a:r>
              <a:rPr lang="fa-IR" dirty="0"/>
              <a:t>برای مدیریت منابع سیستم، کدی دارد که در حافظه قرار می‌گیرد. اما گاهی </a:t>
            </a:r>
            <a:r>
              <a:rPr lang="fa-IR" b="1" dirty="0"/>
              <a:t>همه‌ی این کدها همیشه لازم نیستند</a:t>
            </a:r>
            <a:r>
              <a:rPr lang="fa-IR" dirty="0"/>
              <a:t>.</a:t>
            </a:r>
          </a:p>
          <a:p>
            <a:pPr algn="r" rtl="1">
              <a:buNone/>
            </a:pPr>
            <a:r>
              <a:rPr lang="fa-IR" dirty="0"/>
              <a:t>مثلاً:</a:t>
            </a:r>
          </a:p>
          <a:p>
            <a:pPr algn="r" rtl="1">
              <a:buFont typeface="Arial" panose="020B0604020202020204" pitchFamily="34" charset="0"/>
              <a:buChar char="•"/>
            </a:pPr>
            <a:r>
              <a:rPr lang="fa-IR" dirty="0"/>
              <a:t>بعضی قسمت‌های هسته فقط هنگام </a:t>
            </a:r>
            <a:r>
              <a:rPr lang="fa-IR" b="1" dirty="0"/>
              <a:t>راه‌اندازی سیستم (</a:t>
            </a:r>
            <a:r>
              <a:rPr lang="en-US" b="1" dirty="0"/>
              <a:t>Boot)</a:t>
            </a:r>
            <a:r>
              <a:rPr lang="en-US" dirty="0"/>
              <a:t> </a:t>
            </a:r>
            <a:r>
              <a:rPr lang="fa-IR" dirty="0"/>
              <a:t>یا </a:t>
            </a:r>
            <a:r>
              <a:rPr lang="fa-IR" b="1" dirty="0"/>
              <a:t>نصب درایورها</a:t>
            </a:r>
            <a:r>
              <a:rPr lang="fa-IR" dirty="0"/>
              <a:t> استفاده می‌شوند.</a:t>
            </a:r>
          </a:p>
          <a:p>
            <a:pPr algn="r" rtl="1">
              <a:buFont typeface="Arial" panose="020B0604020202020204" pitchFamily="34" charset="0"/>
              <a:buChar char="•"/>
            </a:pPr>
            <a:r>
              <a:rPr lang="fa-IR" dirty="0"/>
              <a:t>بعد از اینکه کارشان تمام شد، می‌توانند از حافظه پاک شوند تا </a:t>
            </a:r>
            <a:r>
              <a:rPr lang="fa-IR" b="1" dirty="0"/>
              <a:t>جا برای کارهای دیگر</a:t>
            </a:r>
            <a:r>
              <a:rPr lang="fa-IR" dirty="0"/>
              <a:t> باز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5634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3FCA68B-76DE-4E19-AFEB-C704D673A8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A47A3-9678-4904-932E-9EDB75B03B24}"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2DA20A22-D5AD-48A6-BFB6-E91F19D0424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B366905-0837-46D1-8A35-E7D3946BB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7079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7558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97907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4837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533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27</a:t>
            </a:fld>
            <a:endParaRPr lang="en-US" altLang="en-US"/>
          </a:p>
        </p:txBody>
      </p:sp>
    </p:spTree>
    <p:extLst>
      <p:ext uri="{BB962C8B-B14F-4D97-AF65-F5344CB8AC3E}">
        <p14:creationId xmlns:p14="http://schemas.microsoft.com/office/powerpoint/2010/main" val="2656168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338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882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01C5943-A604-4186-BD17-441B8EDDC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BD022F-97F0-4574-BB51-63412DE8BAAC}"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FF507C2D-484D-4A5B-B922-81627BBC5C5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3FF2E32-DC03-4BBA-B152-8A4AC669FB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0944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6A3333C-AE35-4AAE-8347-17622A596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05447-E3CE-4EF1-A94F-D7CBC0B7D017}"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3D210D4-6BF0-4A24-8068-30C18155C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C1F24-2CCF-4C8C-A244-1B90B164B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مثال ساده از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B Nazanin" panose="00000400000000000000" pitchFamily="2" charset="-78"/>
              </a:rPr>
              <a:t>در این مثال، ما داریم یک برنامه را اجرا می‌کنیم و می‌خواهیم ببینیم آدرس‌های منطقی آن چطور به آدرس‌های فیزیکی نگاشت می‌شوند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تنظیمات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هر صفحه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22=</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2^2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22=</a:t>
            </a:r>
            <a:r>
              <a:rPr lang="fa-IR" sz="1800" b="1" kern="100" dirty="0">
                <a:effectLst/>
                <a:latin typeface="Aptos" panose="020B0004020202020204" pitchFamily="34" charset="0"/>
                <a:ea typeface="Aptos" panose="020B0004020202020204" pitchFamily="34" charset="0"/>
                <a:cs typeface="B Nazanin" panose="00000400000000000000" pitchFamily="2" charset="-78"/>
              </a:rPr>
              <a:t>۴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کل حافظه فیزیکی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25=</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a:t>
            </a:r>
            <a:r>
              <a:rPr lang="en-US" sz="1800" b="1" kern="100" dirty="0">
                <a:effectLst/>
                <a:latin typeface="Aptos" panose="020B0004020202020204" pitchFamily="34" charset="0"/>
                <a:ea typeface="Aptos" panose="020B0004020202020204" pitchFamily="34" charset="0"/>
                <a:cs typeface="B Nazanin" panose="00000400000000000000" pitchFamily="2" charset="-78"/>
              </a:rPr>
              <a:t>2^5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a:t>
            </a:r>
            <a:r>
              <a:rPr lang="en-US" sz="1800" b="1" kern="100" dirty="0">
                <a:effectLst/>
                <a:latin typeface="Aptos" panose="020B0004020202020204" pitchFamily="34" charset="0"/>
                <a:ea typeface="Aptos" panose="020B0004020202020204" pitchFamily="34" charset="0"/>
                <a:cs typeface="B Nazanin" panose="00000400000000000000" pitchFamily="2" charset="-78"/>
              </a:rPr>
              <a:t>25=</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بنابراین حافظه فیزیکی شامل </a:t>
            </a:r>
            <a:r>
              <a:rPr lang="fa-IR" sz="1800" b="1" kern="100" dirty="0">
                <a:effectLst/>
                <a:latin typeface="Aptos" panose="020B0004020202020204" pitchFamily="34" charset="0"/>
                <a:ea typeface="Aptos" panose="020B0004020202020204" pitchFamily="34" charset="0"/>
                <a:cs typeface="B Nazanin" panose="00000400000000000000" pitchFamily="2" charset="-78"/>
              </a:rPr>
              <a:t>۸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ar-SA" sz="1800" b="1" kern="100" dirty="0">
                <a:effectLst/>
                <a:latin typeface="Aptos" panose="020B0004020202020204" pitchFamily="34" charset="0"/>
                <a:ea typeface="Aptos" panose="020B0004020202020204" pitchFamily="34" charset="0"/>
                <a:cs typeface="B Nazanin" panose="00000400000000000000" pitchFamily="2" charset="-78"/>
              </a:rPr>
              <a:t> بایتی است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اجزا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(Logical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چیزی است که برنامه تولید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a:t>
            </a:r>
            <a:r>
              <a:rPr lang="ar-SA" sz="1800" b="1" kern="100" dirty="0">
                <a:effectLst/>
                <a:latin typeface="Aptos" panose="020B0004020202020204" pitchFamily="34" charset="0"/>
                <a:ea typeface="Aptos" panose="020B0004020202020204" pitchFamily="34" charset="0"/>
                <a:cs typeface="B Nazanin" panose="00000400000000000000" pitchFamily="2" charset="-78"/>
              </a:rPr>
              <a:t>هر آدرس منطقی به یک صفحه و یک افست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 (Offset)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تقسیم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Table): </a:t>
            </a:r>
            <a:r>
              <a:rPr lang="ar-SA" sz="1800" b="1" kern="100" dirty="0">
                <a:effectLst/>
                <a:latin typeface="Aptos" panose="020B0004020202020204" pitchFamily="34" charset="0"/>
                <a:ea typeface="Aptos" panose="020B0004020202020204" pitchFamily="34" charset="0"/>
                <a:cs typeface="B Nazanin" panose="00000400000000000000" pitchFamily="2" charset="-78"/>
              </a:rPr>
              <a:t>سیستم‌عامل از این جدول برای تبدیل آدرس منطقی به فیزیکی استفاده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(Physical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آدرسی است که در حافظه واقعی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(RAM)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استفاده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چند مثال از نگاشت آدرس‌ها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 می‌گوید: 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 </a:t>
            </a:r>
            <a:r>
              <a:rPr lang="fa-IR" sz="1800" b="1" kern="100" dirty="0">
                <a:effectLst/>
                <a:latin typeface="Aptos" panose="020B0004020202020204" pitchFamily="34" charset="0"/>
                <a:ea typeface="Aptos" panose="020B0004020202020204" pitchFamily="34" charset="0"/>
                <a:cs typeface="Times New Roman" panose="02020603050405020304" pitchFamily="18" charset="0"/>
              </a:rPr>
              <a:t>←</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۵</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(4*5)+3=۲۳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هنوز هم در 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۵</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(5*4)+3=۲۳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۱</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 می‌گوید: 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۱ </a:t>
            </a:r>
            <a:r>
              <a:rPr lang="fa-IR" sz="1800" b="1" kern="100" dirty="0">
                <a:effectLst/>
                <a:latin typeface="Aptos" panose="020B0004020202020204" pitchFamily="34" charset="0"/>
                <a:ea typeface="Aptos" panose="020B0004020202020204" pitchFamily="34" charset="0"/>
                <a:cs typeface="Times New Roman" panose="02020603050405020304" pitchFamily="18" charset="0"/>
              </a:rPr>
              <a:t>←</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۶</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(6*4)+0=۲۴</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34</a:t>
            </a:fld>
            <a:endParaRPr lang="en-US" altLang="en-US"/>
          </a:p>
        </p:txBody>
      </p:sp>
    </p:spTree>
    <p:extLst>
      <p:ext uri="{BB962C8B-B14F-4D97-AF65-F5344CB8AC3E}">
        <p14:creationId xmlns:p14="http://schemas.microsoft.com/office/powerpoint/2010/main" val="1534856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BCDB-631E-6C3F-C98D-5B8F92EFB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ADB27-CB86-A6BA-16AB-7C2CF6B65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762BE-95E2-92CF-819A-F024DC219188}"/>
              </a:ext>
            </a:extLst>
          </p:cNvPr>
          <p:cNvSpPr>
            <a:spLocks noGrp="1"/>
          </p:cNvSpPr>
          <p:nvPr>
            <p:ph type="body" idx="1"/>
          </p:nvPr>
        </p:nvSpPr>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Google Sans"/>
                <a:ea typeface="Times New Roman" panose="02020603050405020304" pitchFamily="18" charset="0"/>
                <a:cs typeface="Times New Roman" panose="02020603050405020304" pitchFamily="18" charset="0"/>
              </a:rPr>
              <a:t>آدرس منطقی </a:t>
            </a:r>
            <a:r>
              <a:rPr lang="fa-IR" sz="1500" b="1" dirty="0">
                <a:solidFill>
                  <a:srgbClr val="1F1F1F"/>
                </a:solidFill>
                <a:effectLst/>
                <a:latin typeface="Google Sans"/>
                <a:ea typeface="Times New Roman" panose="02020603050405020304" pitchFamily="18" charset="0"/>
                <a:cs typeface="Times New Roman" panose="02020603050405020304" pitchFamily="18" charset="0"/>
              </a:rPr>
              <a:t>۱۳:</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صفحه ۲ و افست ۱. </a:t>
            </a:r>
            <a:r>
              <a:rPr lang="ar-SA" sz="1500" dirty="0">
                <a:solidFill>
                  <a:srgbClr val="1F1F1F"/>
                </a:solidFill>
                <a:effectLst/>
                <a:latin typeface="Google Sans"/>
                <a:ea typeface="Times New Roman" panose="02020603050405020304" pitchFamily="18" charset="0"/>
                <a:cs typeface="Times New Roman" panose="02020603050405020304" pitchFamily="18" charset="0"/>
              </a:rPr>
              <a:t>به آدرس فیزیکی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۹</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نگاشت می‌شود.</a:t>
            </a:r>
            <a:r>
              <a:rPr lang="fa-IR" sz="1500" dirty="0">
                <a:solidFill>
                  <a:srgbClr val="1F1F1F"/>
                </a:solidFill>
                <a:effectLst/>
                <a:latin typeface="Google Sans"/>
                <a:ea typeface="Times New Roman" panose="02020603050405020304" pitchFamily="18" charset="0"/>
                <a:cs typeface="Times New Roman" panose="02020603050405020304" pitchFamily="18" charset="0"/>
              </a:rPr>
              <a:t> یعنی (۲*۴) +۱=۹</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500" dirty="0">
                <a:solidFill>
                  <a:srgbClr val="1F1F1F"/>
                </a:solidFill>
                <a:effectLst/>
                <a:latin typeface="Google Sans"/>
                <a:ea typeface="Times New Roman" panose="02020603050405020304" pitchFamily="18" charset="0"/>
                <a:cs typeface="Times New Roman" panose="02020603050405020304" pitchFamily="18" charset="0"/>
              </a:rPr>
              <a:t>همانطور که متوجه شدید، صفحه‌بندی خود نوعی جابه‌جایی پویاست. هر آدرس منطقی توسط سخت‌افزار صفحه‌بندی به یک آدرس فیزیکی خاص متصل می‌شود. استفاده از صفحه‌بندی شبیه به استفاده از جدولی از ثبات‌های پایه (یا جابه‌جایی) است، که یک ثبات برای هر فریم حافظه در نظر گرفته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a:extLst>
              <a:ext uri="{FF2B5EF4-FFF2-40B4-BE49-F238E27FC236}">
                <a16:creationId xmlns:a16="http://schemas.microsoft.com/office/drawing/2014/main" id="{33E7BBA4-2D39-EB44-700D-51855C9DDB0C}"/>
              </a:ext>
            </a:extLst>
          </p:cNvPr>
          <p:cNvSpPr>
            <a:spLocks noGrp="1"/>
          </p:cNvSpPr>
          <p:nvPr>
            <p:ph type="sldNum" sz="quarter" idx="5"/>
          </p:nvPr>
        </p:nvSpPr>
        <p:spPr/>
        <p:txBody>
          <a:bodyPr/>
          <a:lstStyle/>
          <a:p>
            <a:fld id="{47794835-A72A-4AEF-B6EC-BD8CE85FBF47}" type="slidenum">
              <a:rPr lang="en-US" altLang="en-US" smtClean="0"/>
              <a:pPr/>
              <a:t>35</a:t>
            </a:fld>
            <a:endParaRPr lang="en-US" altLang="en-US"/>
          </a:p>
        </p:txBody>
      </p:sp>
    </p:spTree>
    <p:extLst>
      <p:ext uri="{BB962C8B-B14F-4D97-AF65-F5344CB8AC3E}">
        <p14:creationId xmlns:p14="http://schemas.microsoft.com/office/powerpoint/2010/main" val="110624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0DA0-97A5-AAE9-A278-EA4AA9D7F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763B5-DD3F-430F-A5D8-81863227A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619A0-A6AC-FD7C-D3A0-FC90933AB8F9}"/>
              </a:ext>
            </a:extLst>
          </p:cNvPr>
          <p:cNvSpPr>
            <a:spLocks noGrp="1"/>
          </p:cNvSpPr>
          <p:nvPr>
            <p:ph type="body" idx="1"/>
          </p:nvPr>
        </p:nvSpPr>
        <p:spPr/>
        <p:txBody>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تاثیر اندازه صفحه بر پارگی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کوچکتر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کلی، اندازه صفحه کوچک‌تر منجر به کاهش پارگی داخلی می‌شود، زیرا فضای بلااستفاده در آخرین صفحه کمتر خواهد بود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مثال بالا، اگر اندازه صفحه به نصف (مثلا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۱۰۲۴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 کاهش یابد، پارگی داخلی نیز به نصف کاهش می‌یابد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بدترین حالت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بدترین حالت، زمانی که تنها یک بایت در آخرین صفحه باقی مانده باشد، میزان پارگی داخلی معادل یک واحد اندازه صفحه خواهد بود (در این مثال،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فریم -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میانگین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میانگین، انتظار می‌رود که پارگی داخلی نصف اندازه صفحه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نظر برسد که همیشه استفاده از صفحات با اندازه کوچک‌تر ایده‌آل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اما با چال</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ش‌هایی دارد:</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همراه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ردیابی صفحات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برای مدیریت صفحات در حافظه، سیستم‌عامل از یک جدول صفحه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(Page Table)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هر ورودی در این جدول، اطلاعات مربوط به یک صفحه خاص را نگه می‌دارد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کاهش اندازه صفحه، تعداد صفحات افزایش می‌یابد و در نتیجه به ورودی‌های بیشتری در جدول صفحه نیاز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ورودی‌ها نیز خود حافظه اشغال می‌کنند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انتخاب اندازه صفحه به یک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بین کاهش پارگی داخلی و مصرف حافظه برای جدول صفحه بستگی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در سیستم‌عامل‌های واقعی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سولاریس از دو اندازه صفحه پشتیبانی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۸</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کیلوبایت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مگابایت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نشان می‌دهد که اندازه صفحه در عمل می‌تواند نسبتا بزرگ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6678C2FE-45E3-3674-6413-DE1ECE849193}"/>
              </a:ext>
            </a:extLst>
          </p:cNvPr>
          <p:cNvSpPr>
            <a:spLocks noGrp="1"/>
          </p:cNvSpPr>
          <p:nvPr>
            <p:ph type="sldNum" sz="quarter" idx="5"/>
          </p:nvPr>
        </p:nvSpPr>
        <p:spPr/>
        <p:txBody>
          <a:bodyPr/>
          <a:lstStyle/>
          <a:p>
            <a:fld id="{47794835-A72A-4AEF-B6EC-BD8CE85FBF47}" type="slidenum">
              <a:rPr lang="en-US" altLang="en-US" smtClean="0"/>
              <a:pPr/>
              <a:t>36</a:t>
            </a:fld>
            <a:endParaRPr lang="en-US" altLang="en-US"/>
          </a:p>
        </p:txBody>
      </p:sp>
    </p:spTree>
    <p:extLst>
      <p:ext uri="{BB962C8B-B14F-4D97-AF65-F5344CB8AC3E}">
        <p14:creationId xmlns:p14="http://schemas.microsoft.com/office/powerpoint/2010/main" val="89555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E2CC-E8F6-7967-698B-A80DBB485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696A4-D0FC-3751-2714-21F26E24B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9240A-211E-6308-6A64-D9066D863D7C}"/>
              </a:ext>
            </a:extLst>
          </p:cNvPr>
          <p:cNvSpPr>
            <a:spLocks noGrp="1"/>
          </p:cNvSpPr>
          <p:nvPr>
            <p:ph type="body" idx="1"/>
          </p:nvPr>
        </p:nvSpPr>
        <p:spPr/>
        <p:txBody>
          <a:bodyPr/>
          <a:lstStyle/>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انتخاب اندازه صفحه به یک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بین کاهش پارگی داخلی و مصرف حافظه برای جدول صفحه بستگی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در سیستم‌عامل‌های واقعی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سولاریس از دو اندازه صفحه پشتیبانی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۸</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کیلوبایت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مگابایت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نشان می‌دهد که اندازه صفحه در عمل می‌تواند نسبتا بزرگ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05A9EAE0-561D-B550-F938-5D981D526FFA}"/>
              </a:ext>
            </a:extLst>
          </p:cNvPr>
          <p:cNvSpPr>
            <a:spLocks noGrp="1"/>
          </p:cNvSpPr>
          <p:nvPr>
            <p:ph type="sldNum" sz="quarter" idx="5"/>
          </p:nvPr>
        </p:nvSpPr>
        <p:spPr/>
        <p:txBody>
          <a:bodyPr/>
          <a:lstStyle/>
          <a:p>
            <a:fld id="{47794835-A72A-4AEF-B6EC-BD8CE85FBF47}" type="slidenum">
              <a:rPr lang="en-US" altLang="en-US" smtClean="0"/>
              <a:pPr/>
              <a:t>37</a:t>
            </a:fld>
            <a:endParaRPr lang="en-US" altLang="en-US"/>
          </a:p>
        </p:txBody>
      </p:sp>
    </p:spTree>
    <p:extLst>
      <p:ext uri="{BB962C8B-B14F-4D97-AF65-F5344CB8AC3E}">
        <p14:creationId xmlns:p14="http://schemas.microsoft.com/office/powerpoint/2010/main" val="1650163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3D5EF-7538-B992-E845-F51BC727BE9D}"/>
            </a:ext>
          </a:extLst>
        </p:cNvPr>
        <p:cNvGrpSpPr/>
        <p:nvPr/>
      </p:nvGrpSpPr>
      <p:grpSpPr>
        <a:xfrm>
          <a:off x="0" y="0"/>
          <a:ext cx="0" cy="0"/>
          <a:chOff x="0" y="0"/>
          <a:chExt cx="0" cy="0"/>
        </a:xfrm>
      </p:grpSpPr>
      <p:sp>
        <p:nvSpPr>
          <p:cNvPr id="96258" name="Rectangle 7">
            <a:extLst>
              <a:ext uri="{FF2B5EF4-FFF2-40B4-BE49-F238E27FC236}">
                <a16:creationId xmlns:a16="http://schemas.microsoft.com/office/drawing/2014/main" id="{4783206D-523B-61F1-D83E-A953065CEC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994C-A057-4A63-AE72-3FF0DACC8E52}"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C6C5ED74-A576-F28D-9F63-B27CA2ACA300}"/>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862575F5-6608-0FCF-BDFF-982C56419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sz="2800" dirty="0"/>
              <a:t>در سیستم‌های مدیریت حافظه با روش صفحه‌بندی (</a:t>
            </a:r>
            <a:r>
              <a:rPr lang="en-US" sz="2800" dirty="0"/>
              <a:t>Paging)، </a:t>
            </a:r>
            <a:r>
              <a:rPr lang="fa-IR" sz="2800" dirty="0"/>
              <a:t>دو مفهوم کلیدی وجود دارد: </a:t>
            </a:r>
            <a:r>
              <a:rPr lang="fa-IR" sz="2800" b="1" dirty="0"/>
              <a:t>صفحه (</a:t>
            </a:r>
            <a:r>
              <a:rPr lang="en-US" sz="2800" b="1" dirty="0"/>
              <a:t>Page)</a:t>
            </a:r>
            <a:r>
              <a:rPr lang="en-US" sz="2800" dirty="0"/>
              <a:t> </a:t>
            </a:r>
            <a:r>
              <a:rPr lang="fa-IR" sz="2800" dirty="0"/>
              <a:t>و </a:t>
            </a:r>
            <a:r>
              <a:rPr lang="fa-IR" sz="2800" b="1" dirty="0"/>
              <a:t>فریم (</a:t>
            </a:r>
            <a:r>
              <a:rPr lang="en-US" sz="2800" b="1" dirty="0"/>
              <a:t>Frame)</a:t>
            </a:r>
            <a:r>
              <a:rPr lang="en-US" sz="2800" dirty="0"/>
              <a:t>. </a:t>
            </a:r>
            <a:r>
              <a:rPr lang="fa-IR" sz="2800" dirty="0"/>
              <a:t>تفاوت آن‌ها به شرح زیر است:</a:t>
            </a:r>
          </a:p>
          <a:p>
            <a:pPr algn="r" rtl="1">
              <a:buFont typeface="Arial" panose="020B0604020202020204" pitchFamily="34" charset="0"/>
              <a:buChar char="•"/>
            </a:pPr>
            <a:r>
              <a:rPr lang="fa-IR" sz="2800" b="1" dirty="0"/>
              <a:t>صفحه (</a:t>
            </a:r>
            <a:r>
              <a:rPr lang="en-US" sz="2800" b="1" dirty="0"/>
              <a:t>Page):</a:t>
            </a:r>
            <a:br>
              <a:rPr lang="en-US" sz="2800" dirty="0"/>
            </a:br>
            <a:r>
              <a:rPr lang="fa-IR" sz="2800" dirty="0"/>
              <a:t>صفحه یک واحد منطقی و مجازی از حافظه است که برنامه یا فرآیند به آن تقسیم می‌شود. یعنی حافظه مجازی برنامه به قسمت‌های کوچکتری به نام صفحه تقسیم می‌شود تا بهتر مدیریت شود.</a:t>
            </a:r>
          </a:p>
          <a:p>
            <a:pPr algn="r" rtl="1">
              <a:buFont typeface="Arial" panose="020B0604020202020204" pitchFamily="34" charset="0"/>
              <a:buChar char="•"/>
            </a:pPr>
            <a:r>
              <a:rPr lang="fa-IR" sz="2800" b="1" dirty="0"/>
              <a:t>فریم (</a:t>
            </a:r>
            <a:r>
              <a:rPr lang="en-US" sz="2800" b="1" dirty="0"/>
              <a:t>Frame):</a:t>
            </a:r>
            <a:br>
              <a:rPr lang="en-US" sz="2800" dirty="0"/>
            </a:br>
            <a:r>
              <a:rPr lang="fa-IR" sz="2800" dirty="0"/>
              <a:t>فریم یک واحد فیزیکی از حافظه اصلی (</a:t>
            </a:r>
            <a:r>
              <a:rPr lang="en-US" sz="2800" dirty="0"/>
              <a:t>RAM) </a:t>
            </a:r>
            <a:r>
              <a:rPr lang="fa-IR" sz="2800" dirty="0"/>
              <a:t>است که اندازه‌ای برابر با صفحه دارد. حافظه فیزیکی به قطعاتی به اندازه صفحات مجازی تقسیم می‌شود که به آن‌ها فریم گفته می‌شود.</a:t>
            </a:r>
          </a:p>
          <a:p>
            <a:pPr algn="r" rtl="1">
              <a:buNone/>
            </a:pPr>
            <a:r>
              <a:rPr lang="fa-IR" sz="2800" b="1" dirty="0"/>
              <a:t>خلاصه تفاوت:</a:t>
            </a:r>
            <a:endParaRPr lang="fa-IR" sz="2800" dirty="0"/>
          </a:p>
          <a:p>
            <a:pPr algn="r" rtl="1">
              <a:buFont typeface="Arial" panose="020B0604020202020204" pitchFamily="34" charset="0"/>
              <a:buChar char="•"/>
            </a:pPr>
            <a:r>
              <a:rPr lang="fa-IR" sz="2800" dirty="0"/>
              <a:t>صفحه مربوط به حافظه </a:t>
            </a:r>
            <a:r>
              <a:rPr lang="fa-IR" sz="2800" b="1" dirty="0"/>
              <a:t>مجازی</a:t>
            </a:r>
            <a:r>
              <a:rPr lang="fa-IR" sz="2800" dirty="0"/>
              <a:t> (منطقی) است که توسط سیستم عامل و برنامه‌ها دیده می‌شود.</a:t>
            </a:r>
          </a:p>
          <a:p>
            <a:pPr algn="r" rtl="1">
              <a:buFont typeface="Arial" panose="020B0604020202020204" pitchFamily="34" charset="0"/>
              <a:buChar char="•"/>
            </a:pPr>
            <a:r>
              <a:rPr lang="fa-IR" sz="2800" dirty="0"/>
              <a:t>فریم مربوط به حافظه </a:t>
            </a:r>
            <a:r>
              <a:rPr lang="fa-IR" sz="2800" b="1" dirty="0"/>
              <a:t>فیزیکی</a:t>
            </a:r>
            <a:r>
              <a:rPr lang="fa-IR" sz="2800" dirty="0"/>
              <a:t> است که در </a:t>
            </a:r>
            <a:r>
              <a:rPr lang="en-US" sz="2800" dirty="0"/>
              <a:t>RAM </a:t>
            </a:r>
            <a:r>
              <a:rPr lang="fa-IR" sz="2800" dirty="0"/>
              <a:t>واقعاً وجود دارد.</a:t>
            </a:r>
          </a:p>
        </p:txBody>
      </p:sp>
    </p:spTree>
    <p:extLst>
      <p:ext uri="{BB962C8B-B14F-4D97-AF65-F5344CB8AC3E}">
        <p14:creationId xmlns:p14="http://schemas.microsoft.com/office/powerpoint/2010/main" val="383075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D03251D-B2B5-4661-A4DC-47F059246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8E53CD-0E68-44EA-8FA1-CA1DA7ACA031}"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E816B22A-223C-46BB-B5D9-3EF020289AB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0F016C1-8C0F-4D11-B19D-1B0E182EE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05E2778-289B-4FA5-A492-109BEB533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7FBAA6-8447-4B86-94DA-8EBECE675900}"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79229461-A223-439E-9F67-F96DEE523FE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408816B-F76B-4AC2-A2E1-9FCADC0E3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C0926BF-5F58-45F3-886B-2FC15B7FF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89229-DE4E-445F-987B-9FB85B6EB635}"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77D4AAE1-3D09-4155-A61A-3F1F36C42C7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6A985B6-3037-4C54-BA8E-73201FFC52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5F55ED-CF22-47BB-A4F1-B460B1D8B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3E603D-49B1-4296-AFD2-423EB8C53B4D}"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9BC7AB09-93B9-4BA4-877E-3CCE3D14DAA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F8C03A3-1A3A-401F-BD0A-A1C0DA492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EEB3116-0A89-4DB2-9F89-0978685564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D6632-CA5F-4B56-8AD9-AB8805051578}"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1A4D3144-9169-4202-8CFC-05EBC6596884}"/>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45851CC-2986-4769-9EDF-BD13E088F1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531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56</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0DE149E-B4E9-447D-A96F-52CED7627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C1A27-5E0E-4519-B47D-CE7061E41505}"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7FFAF1B4-28CB-4198-8533-8A8CD9404647}"/>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C7A78A9-8BCC-4FDB-8409-FB8A22AB7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0D01FE7-E886-40E8-92FA-8D1E3FB675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E6D4CE-7E51-45F9-9D38-C961FBDFB35D}"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FFE513B4-8EB5-4368-ADC7-E41FF4071A8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2238889-0C7B-45C6-998F-D0BFA15F75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61</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62</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63</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67</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2713C8E-F06D-48F7-9A44-14B868B44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EE641A-9D92-4373-A5E0-4C11D51957E7}" type="slidenum">
              <a:rPr lang="en-US" altLang="en-US">
                <a:latin typeface="Helvetica" panose="020B0604020202020204" pitchFamily="34" charset="0"/>
              </a:rPr>
              <a:pPr/>
              <a:t>68</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4E7ACE6D-059D-483A-A103-CE92675F2B3F}"/>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E07AD1A-894F-44C2-B8F0-559D0E99B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69</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70</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71</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72</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389213D-C1B2-4D5F-A81C-615509487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CD4250-8549-41EB-B8CE-11C2FE70C1AD}" type="slidenum">
              <a:rPr lang="en-US" altLang="en-US">
                <a:latin typeface="Helvetica" panose="020B0604020202020204" pitchFamily="34" charset="0"/>
              </a:rPr>
              <a:pPr/>
              <a:t>73</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FE9DAFE2-DC1F-4D1E-B399-6B86FC7E2D2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91DFE67-CF76-4428-8F44-8818B6CA4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D0B62DC-CB08-44D1-BC03-AEB34D5AE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3A73F-90DC-456E-8045-F336DF30EDE6}" type="slidenum">
              <a:rPr lang="en-US" altLang="en-US">
                <a:latin typeface="Helvetica" panose="020B0604020202020204" pitchFamily="34" charset="0"/>
              </a:rPr>
              <a:pPr/>
              <a:t>74</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0845853C-5FA1-4025-BED7-C0AB0146FBA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0CAEAE0-BD27-4E21-A6F6-851C82C87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A637A56-6863-41EE-AA0A-373A6CE79C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5DB225-437D-47A1-AC86-C348FBB6B5C2}" type="slidenum">
              <a:rPr lang="en-US" altLang="en-US">
                <a:latin typeface="Helvetica" panose="020B0604020202020204" pitchFamily="34" charset="0"/>
              </a:rPr>
              <a:pPr/>
              <a:t>75</a:t>
            </a:fld>
            <a:endParaRPr lang="en-US" altLang="en-US">
              <a:latin typeface="Helvetica" panose="020B0604020202020204" pitchFamily="34" charset="0"/>
            </a:endParaRPr>
          </a:p>
        </p:txBody>
      </p:sp>
      <p:sp>
        <p:nvSpPr>
          <p:cNvPr id="129027" name="Rectangle 2">
            <a:extLst>
              <a:ext uri="{FF2B5EF4-FFF2-40B4-BE49-F238E27FC236}">
                <a16:creationId xmlns:a16="http://schemas.microsoft.com/office/drawing/2014/main" id="{866B417B-93D6-4ED8-B9CC-B9C6B0EAE8B2}"/>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CC7CAEC1-5261-4D7B-B4CB-0B9C19BF7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E65574-C17F-4176-AEAD-E10057288D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DB658E-05DD-4628-B2EA-452E849C1C28}" type="slidenum">
              <a:rPr lang="en-US" altLang="en-US">
                <a:latin typeface="Helvetica" panose="020B0604020202020204" pitchFamily="34" charset="0"/>
              </a:rPr>
              <a:pPr/>
              <a:t>76</a:t>
            </a:fld>
            <a:endParaRPr lang="en-US" altLang="en-US">
              <a:latin typeface="Helvetica" panose="020B0604020202020204" pitchFamily="34" charset="0"/>
            </a:endParaRPr>
          </a:p>
        </p:txBody>
      </p:sp>
      <p:sp>
        <p:nvSpPr>
          <p:cNvPr id="130051" name="Rectangle 2">
            <a:extLst>
              <a:ext uri="{FF2B5EF4-FFF2-40B4-BE49-F238E27FC236}">
                <a16:creationId xmlns:a16="http://schemas.microsoft.com/office/drawing/2014/main" id="{29E3D940-7858-42F4-BFF7-ADDBC0AA9F2D}"/>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BACAC1CB-C347-4FF6-BB9C-CDBBAF17F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77</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binding is a mapping from one address space to another</a:t>
            </a:r>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8</a:t>
            </a:fld>
            <a:endParaRPr lang="en-US" altLang="en-US"/>
          </a:p>
        </p:txBody>
      </p:sp>
    </p:spTree>
    <p:extLst>
      <p:ext uri="{BB962C8B-B14F-4D97-AF65-F5344CB8AC3E}">
        <p14:creationId xmlns:p14="http://schemas.microsoft.com/office/powerpoint/2010/main" val="241448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F9B0566-9DAA-40C6-BD9B-DA3EA4130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4794C4-13B3-47CE-ACEF-23B8A06F7C64}"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77827" name="Rectangle 2">
            <a:extLst>
              <a:ext uri="{FF2B5EF4-FFF2-40B4-BE49-F238E27FC236}">
                <a16:creationId xmlns:a16="http://schemas.microsoft.com/office/drawing/2014/main" id="{81609710-F8FF-4ADB-8E3E-64DA55F859A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AD31A64-FBDF-459A-A519-16090EBFF3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b="1" dirty="0"/>
              <a:t>تعریف کد قابل جابه‌جایی (</a:t>
            </a:r>
            <a:r>
              <a:rPr lang="en-US" b="1" dirty="0"/>
              <a:t>Relocatable Code):</a:t>
            </a:r>
          </a:p>
          <a:p>
            <a:pPr algn="r" rtl="1"/>
            <a:r>
              <a:rPr lang="fa-IR" dirty="0"/>
              <a:t>کدی است که می‌تواند در هر موقعیتی از حافظه بارگذاری شود، بدون اینکه نیاز به بازنویسی اساسی داشته باشد. این کد معمولاً حاوی </a:t>
            </a:r>
            <a:r>
              <a:rPr lang="fa-IR" b="1" dirty="0"/>
              <a:t>آدرس‌های نسبی</a:t>
            </a:r>
            <a:r>
              <a:rPr lang="fa-IR" dirty="0"/>
              <a:t> یا </a:t>
            </a:r>
            <a:r>
              <a:rPr lang="fa-IR" b="1" dirty="0"/>
              <a:t>جداول بازمحاسبه (</a:t>
            </a:r>
            <a:r>
              <a:rPr lang="en-US" b="1" dirty="0"/>
              <a:t>relocation tables)</a:t>
            </a:r>
            <a:r>
              <a:rPr lang="en-US" dirty="0"/>
              <a:t> </a:t>
            </a:r>
            <a:r>
              <a:rPr lang="fa-IR" dirty="0"/>
              <a:t>است که در زمان لود، توسط </a:t>
            </a:r>
            <a:r>
              <a:rPr lang="fa-IR" b="1" dirty="0"/>
              <a:t>لودر (</a:t>
            </a:r>
            <a:r>
              <a:rPr lang="en-US" b="1" dirty="0"/>
              <a:t>loader)</a:t>
            </a:r>
            <a:r>
              <a:rPr lang="en-US" dirty="0"/>
              <a:t> </a:t>
            </a:r>
            <a:r>
              <a:rPr lang="fa-IR" dirty="0"/>
              <a:t>پردازش می‌شوند تا آدرس‌های نهایی را تنظیم کنند.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06080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544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00487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10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2738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59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835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34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3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98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9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756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62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E84A52AF-7066-4C64-9EB8-E7C40085EAD1}"/>
              </a:ext>
            </a:extLst>
          </p:cNvPr>
          <p:cNvSpPr/>
          <p:nvPr userDrawn="1"/>
        </p:nvSpPr>
        <p:spPr bwMode="auto">
          <a:xfrm>
            <a:off x="-40341" y="6243823"/>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239159104"/>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7.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5.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png"/><Relationship Id="rId24" Type="http://schemas.openxmlformats.org/officeDocument/2006/relationships/customXml" Target="../ink/ink11.xml"/><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4.xml"/><Relationship Id="rId19" Type="http://schemas.openxmlformats.org/officeDocument/2006/relationships/image" Target="../media/image26.png"/><Relationship Id="rId4" Type="http://schemas.openxmlformats.org/officeDocument/2006/relationships/customXml" Target="../ink/ink1.xml"/><Relationship Id="rId9" Type="http://schemas.openxmlformats.org/officeDocument/2006/relationships/image" Target="../media/image21.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سیستم‌عامل</a:t>
            </a:r>
            <a:endPar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993808" y="235762"/>
            <a:ext cx="7548562"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فضای آدرس فیزیکی و منطقی</a:t>
            </a:r>
            <a:endParaRPr lang="en-US" altLang="en-US" dirty="0"/>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idx="1"/>
          </p:nvPr>
        </p:nvSpPr>
        <p:spPr>
          <a:xfrm>
            <a:off x="146538" y="935488"/>
            <a:ext cx="8918185" cy="5740804"/>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مفهوم فضای آدرس منطقی که به یک فضای آدرس فیزیکی مجزا متصل شده است، برای مدیریت صحیح حافظه ضروری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منطقی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(یا آدرس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توسط</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تولید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آدرسی که واحد حافظه 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کامپایل و بارگذاری،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آدرس‌های منطقی و فیزیکی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یکسان</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هستند؛ 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آدرس‌های منطقی (مجازی) و فیزیکی با هم تفاوت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منطقی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منطقی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فیزیکی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095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B95EF18-CDEF-4577-B2D3-2194188A6B2D}"/>
              </a:ext>
            </a:extLst>
          </p:cNvPr>
          <p:cNvSpPr>
            <a:spLocks noGrp="1" noChangeArrowheads="1"/>
          </p:cNvSpPr>
          <p:nvPr>
            <p:ph type="title"/>
          </p:nvPr>
        </p:nvSpPr>
        <p:spPr>
          <a:xfrm>
            <a:off x="879475" y="225267"/>
            <a:ext cx="7839075" cy="576262"/>
          </a:xfrm>
        </p:spPr>
        <p:txBody>
          <a:bodyPr/>
          <a:lstStyle/>
          <a:p>
            <a:pPr eaLnBrk="1" hangingPunct="1"/>
            <a:r>
              <a:rPr lang="fa-IR" b="1" dirty="0">
                <a:solidFill>
                  <a:srgbClr val="006699"/>
                </a:solidFill>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sz="4800" dirty="0"/>
          </a:p>
        </p:txBody>
      </p:sp>
      <p:sp>
        <p:nvSpPr>
          <p:cNvPr id="13315" name="Rectangle 3">
            <a:extLst>
              <a:ext uri="{FF2B5EF4-FFF2-40B4-BE49-F238E27FC236}">
                <a16:creationId xmlns:a16="http://schemas.microsoft.com/office/drawing/2014/main" id="{48574B01-7329-4E5A-9F99-22E3D937557B}"/>
              </a:ext>
            </a:extLst>
          </p:cNvPr>
          <p:cNvSpPr>
            <a:spLocks noGrp="1" noChangeArrowheads="1"/>
          </p:cNvSpPr>
          <p:nvPr>
            <p:ph idx="1"/>
          </p:nvPr>
        </p:nvSpPr>
        <p:spPr>
          <a:xfrm>
            <a:off x="181708" y="1025769"/>
            <a:ext cx="8281157" cy="4606521"/>
          </a:xfrm>
        </p:spPr>
        <p:txBody>
          <a:bodyPr/>
          <a:lstStyle/>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یک سخت‌افزار در زمان اجرا، آدرس مجازی را به آدرس فیزیکی نگاشت می‌کند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fa-IR" altLang="en-US" sz="2800" dirty="0">
              <a:latin typeface="Calibri" panose="020F0502020204030204" pitchFamily="34" charset="0"/>
              <a:cs typeface="B Nazanin" panose="00000400000000000000" pitchFamily="2" charset="-78"/>
            </a:endParaRPr>
          </a:p>
          <a:p>
            <a:pPr algn="r" rtl="1"/>
            <a:endParaRPr lang="fa-IR" altLang="en-US" sz="2800" dirty="0"/>
          </a:p>
          <a:p>
            <a:endParaRPr lang="en-US" altLang="en-US" sz="2800" dirty="0"/>
          </a:p>
          <a:p>
            <a:pPr marL="0" indent="0">
              <a:buNone/>
            </a:pPr>
            <a:endParaRPr lang="en-US" altLang="en-US" sz="2800" dirty="0"/>
          </a:p>
          <a:p>
            <a:endParaRPr lang="en-US" altLang="en-US" sz="2800" dirty="0"/>
          </a:p>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روش‌های زیادی برای این کار وجود دارد که در ادامه‌ی این فصل به آن‌ها پرداخته می‌شود</a:t>
            </a:r>
            <a:endParaRPr lang="en-US" altLang="en-US" sz="2800" dirty="0"/>
          </a:p>
          <a:p>
            <a:endParaRPr lang="en-US" altLang="en-US" sz="2800" dirty="0"/>
          </a:p>
          <a:p>
            <a:pPr>
              <a:buFont typeface="Monotype Sorts" pitchFamily="-84" charset="2"/>
              <a:buNone/>
            </a:pPr>
            <a:endParaRPr lang="en-US" altLang="en-US" sz="1050" dirty="0"/>
          </a:p>
          <a:p>
            <a:pPr>
              <a:buFont typeface="Monotype Sorts" pitchFamily="-84" charset="2"/>
              <a:buNone/>
            </a:pPr>
            <a:endParaRPr lang="en-US" altLang="en-US" sz="2800" dirty="0"/>
          </a:p>
        </p:txBody>
      </p:sp>
      <p:pic>
        <p:nvPicPr>
          <p:cNvPr id="13316" name="Picture 4" descr="W:\os-book\OS10\slide-dir\os-figures\9_04.jpg">
            <a:extLst>
              <a:ext uri="{FF2B5EF4-FFF2-40B4-BE49-F238E27FC236}">
                <a16:creationId xmlns:a16="http://schemas.microsoft.com/office/drawing/2014/main" id="{2AB2E1F5-A2FA-4767-BE68-4BD3C62D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86" y="2140476"/>
            <a:ext cx="7091265" cy="257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6C914D6-7DF2-4970-A533-F73CC0C0469A}"/>
              </a:ext>
            </a:extLst>
          </p:cNvPr>
          <p:cNvSpPr txBox="1"/>
          <p:nvPr/>
        </p:nvSpPr>
        <p:spPr>
          <a:xfrm>
            <a:off x="2242177" y="2544737"/>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400" dirty="0"/>
          </a:p>
        </p:txBody>
      </p:sp>
      <p:sp>
        <p:nvSpPr>
          <p:cNvPr id="8" name="TextBox 7">
            <a:extLst>
              <a:ext uri="{FF2B5EF4-FFF2-40B4-BE49-F238E27FC236}">
                <a16:creationId xmlns:a16="http://schemas.microsoft.com/office/drawing/2014/main" id="{C6C42343-A4D8-4374-8881-6C49952CEAB5}"/>
              </a:ext>
            </a:extLst>
          </p:cNvPr>
          <p:cNvSpPr txBox="1"/>
          <p:nvPr/>
        </p:nvSpPr>
        <p:spPr>
          <a:xfrm>
            <a:off x="3823598" y="2960235"/>
            <a:ext cx="1482041" cy="923330"/>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9" name="TextBox 8">
            <a:extLst>
              <a:ext uri="{FF2B5EF4-FFF2-40B4-BE49-F238E27FC236}">
                <a16:creationId xmlns:a16="http://schemas.microsoft.com/office/drawing/2014/main" id="{D983CB39-5B16-43F4-A7F5-0C1017736A8A}"/>
              </a:ext>
            </a:extLst>
          </p:cNvPr>
          <p:cNvSpPr txBox="1"/>
          <p:nvPr/>
        </p:nvSpPr>
        <p:spPr>
          <a:xfrm>
            <a:off x="1085249" y="3259723"/>
            <a:ext cx="886772" cy="400110"/>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sz="2000" dirty="0"/>
          </a:p>
        </p:txBody>
      </p:sp>
      <p:sp>
        <p:nvSpPr>
          <p:cNvPr id="10" name="TextBox 9">
            <a:extLst>
              <a:ext uri="{FF2B5EF4-FFF2-40B4-BE49-F238E27FC236}">
                <a16:creationId xmlns:a16="http://schemas.microsoft.com/office/drawing/2014/main" id="{5E2BDDCE-855C-48DB-A981-8735DBB75A9B}"/>
              </a:ext>
            </a:extLst>
          </p:cNvPr>
          <p:cNvSpPr txBox="1"/>
          <p:nvPr/>
        </p:nvSpPr>
        <p:spPr>
          <a:xfrm>
            <a:off x="7040764" y="3021791"/>
            <a:ext cx="886772" cy="707886"/>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2000" dirty="0"/>
          </a:p>
        </p:txBody>
      </p:sp>
      <p:sp>
        <p:nvSpPr>
          <p:cNvPr id="11" name="TextBox 10">
            <a:extLst>
              <a:ext uri="{FF2B5EF4-FFF2-40B4-BE49-F238E27FC236}">
                <a16:creationId xmlns:a16="http://schemas.microsoft.com/office/drawing/2014/main" id="{5310B739-576A-4774-BE37-EA00A1529A1A}"/>
              </a:ext>
            </a:extLst>
          </p:cNvPr>
          <p:cNvSpPr txBox="1"/>
          <p:nvPr/>
        </p:nvSpPr>
        <p:spPr>
          <a:xfrm>
            <a:off x="5502084" y="2428726"/>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1853C0D-86FA-4ABD-BE59-06CB86C67253}"/>
              </a:ext>
            </a:extLst>
          </p:cNvPr>
          <p:cNvSpPr>
            <a:spLocks noGrp="1" noChangeArrowheads="1"/>
          </p:cNvSpPr>
          <p:nvPr>
            <p:ph type="title"/>
          </p:nvPr>
        </p:nvSpPr>
        <p:spPr>
          <a:xfrm>
            <a:off x="879475" y="225265"/>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3315" name="Rectangle 3">
            <a:extLst>
              <a:ext uri="{FF2B5EF4-FFF2-40B4-BE49-F238E27FC236}">
                <a16:creationId xmlns:a16="http://schemas.microsoft.com/office/drawing/2014/main" id="{CFED0DC6-3DA5-44F7-A884-CB2916BA4B49}"/>
              </a:ext>
            </a:extLst>
          </p:cNvPr>
          <p:cNvSpPr>
            <a:spLocks noGrp="1" noChangeArrowheads="1"/>
          </p:cNvSpPr>
          <p:nvPr>
            <p:ph idx="1"/>
          </p:nvPr>
        </p:nvSpPr>
        <p:spPr>
          <a:xfrm>
            <a:off x="339970" y="1025769"/>
            <a:ext cx="8636188" cy="5873262"/>
          </a:xfrm>
        </p:spPr>
        <p:txBody>
          <a:bodyPr/>
          <a:lstStyle/>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که تعمیمی از طرح رجیستر</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پایه است را در نظر بگیرید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پایه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اکنون </a:t>
            </a:r>
            <a:r>
              <a:rPr lang="ar-SA" sz="2800" u="sng" dirty="0">
                <a:effectLst/>
                <a:latin typeface="Times New Roman" panose="02020603050405020304" pitchFamily="18" charset="0"/>
                <a:ea typeface="Times New Roman" panose="02020603050405020304" pitchFamily="18" charset="0"/>
                <a:cs typeface="B Nazanin" panose="00000400000000000000" pitchFamily="2" charset="-78"/>
              </a:rPr>
              <a:t>رجیستر </a:t>
            </a:r>
            <a:r>
              <a:rPr lang="fa-IR" sz="2800" u="sng"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800" u="sng"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Relocation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رجیستر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جابجایی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هر آدرسی که توسط یک فرآیند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کاربر در زمان ارسال به حافظه تولید می‌شود،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اضافه می‌شود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سروکار دارد و هرگز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واقعی را نمی‌بیند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2" indent="-342900" algn="r" rtl="1">
              <a:buFont typeface="Wingdings" panose="05000000000000000000" pitchFamily="2" charset="2"/>
              <a:buChar char=""/>
              <a:tabLst>
                <a:tab pos="457200" algn="l"/>
              </a:tabLst>
            </a:pP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زمانی اتفاق می‌افتد که به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موقعیت</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اشاره 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لحظه،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متصل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370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3BE3E9-3276-40C6-9019-A680702CA624}"/>
              </a:ext>
            </a:extLst>
          </p:cNvPr>
          <p:cNvSpPr>
            <a:spLocks noGrp="1" noChangeArrowheads="1"/>
          </p:cNvSpPr>
          <p:nvPr>
            <p:ph type="title"/>
          </p:nvPr>
        </p:nvSpPr>
        <p:spPr>
          <a:xfrm>
            <a:off x="879475" y="225267"/>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5363" name="Rectangle 3">
            <a:extLst>
              <a:ext uri="{FF2B5EF4-FFF2-40B4-BE49-F238E27FC236}">
                <a16:creationId xmlns:a16="http://schemas.microsoft.com/office/drawing/2014/main" id="{3112FE82-FDC2-4B07-9892-9E8699A75913}"/>
              </a:ext>
            </a:extLst>
          </p:cNvPr>
          <p:cNvSpPr>
            <a:spLocks noGrp="1" noChangeArrowheads="1"/>
          </p:cNvSpPr>
          <p:nvPr>
            <p:ph idx="1"/>
          </p:nvPr>
        </p:nvSpPr>
        <p:spPr>
          <a:xfrm>
            <a:off x="528422" y="992516"/>
            <a:ext cx="8055743" cy="4678828"/>
          </a:xfrm>
        </p:spPr>
        <p:txBody>
          <a:bodyPr/>
          <a:lstStyle/>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در نظر بگیرید که تعمیمی از طرح رجیستر پایه است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پایه اکنون «رجیستر </a:t>
            </a:r>
            <a:r>
              <a:rPr lang="fa-IR" sz="2000"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(Relocation Register)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رجیستر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جابجایی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relocation register</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به هر آدرسی که توسط یک فرآیند کاربر در زمان ارسال به حافظه تولید می‌شود، اضافه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p>
          <a:p>
            <a:pPr lvl="1" indent="-342900" algn="r" rtl="1">
              <a:buFont typeface="Wingdings" panose="05000000000000000000" pitchFamily="2" charset="2"/>
              <a:buChar char=""/>
              <a:tabLst>
                <a:tab pos="457200" algn="l"/>
              </a:tabLst>
            </a:pPr>
            <a:r>
              <a:rPr lang="fa-IR" sz="2000" dirty="0">
                <a:cs typeface="B Nazanin" panose="00000400000000000000" pitchFamily="2" charset="-78"/>
              </a:rPr>
              <a:t>آدرس فیزیکی=آدرس منطقی+ثبات جابجایی</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grpSp>
        <p:nvGrpSpPr>
          <p:cNvPr id="2" name="Group 1">
            <a:extLst>
              <a:ext uri="{FF2B5EF4-FFF2-40B4-BE49-F238E27FC236}">
                <a16:creationId xmlns:a16="http://schemas.microsoft.com/office/drawing/2014/main" id="{145D26D2-36B2-4EAE-980C-E8F86F668D15}"/>
              </a:ext>
            </a:extLst>
          </p:cNvPr>
          <p:cNvGrpSpPr/>
          <p:nvPr/>
        </p:nvGrpSpPr>
        <p:grpSpPr>
          <a:xfrm>
            <a:off x="1187339" y="3147170"/>
            <a:ext cx="6573995" cy="3555631"/>
            <a:chOff x="1187339" y="3147170"/>
            <a:chExt cx="6573995" cy="3555631"/>
          </a:xfrm>
        </p:grpSpPr>
        <p:pic>
          <p:nvPicPr>
            <p:cNvPr id="15364" name="Picture 2" descr="W:\os-book\OS10\slide-dir\os-figures\9_05.jpg">
              <a:extLst>
                <a:ext uri="{FF2B5EF4-FFF2-40B4-BE49-F238E27FC236}">
                  <a16:creationId xmlns:a16="http://schemas.microsoft.com/office/drawing/2014/main" id="{CBF084AF-4DAB-4818-B64F-34A63D30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339" y="3147170"/>
              <a:ext cx="6573995" cy="35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76C2094-DB77-4A43-A890-5D3637DA8297}"/>
                </a:ext>
              </a:extLst>
            </p:cNvPr>
            <p:cNvSpPr txBox="1"/>
            <p:nvPr/>
          </p:nvSpPr>
          <p:spPr>
            <a:xfrm>
              <a:off x="2062973" y="4676806"/>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000" dirty="0"/>
            </a:p>
          </p:txBody>
        </p:sp>
        <p:sp>
          <p:nvSpPr>
            <p:cNvPr id="8" name="TextBox 7">
              <a:extLst>
                <a:ext uri="{FF2B5EF4-FFF2-40B4-BE49-F238E27FC236}">
                  <a16:creationId xmlns:a16="http://schemas.microsoft.com/office/drawing/2014/main" id="{291CD63E-E59D-4D78-9B9E-38CC900BAD29}"/>
                </a:ext>
              </a:extLst>
            </p:cNvPr>
            <p:cNvSpPr txBox="1"/>
            <p:nvPr/>
          </p:nvSpPr>
          <p:spPr>
            <a:xfrm>
              <a:off x="4912153" y="4660539"/>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000" dirty="0"/>
            </a:p>
          </p:txBody>
        </p:sp>
        <p:sp>
          <p:nvSpPr>
            <p:cNvPr id="10" name="TextBox 9">
              <a:extLst>
                <a:ext uri="{FF2B5EF4-FFF2-40B4-BE49-F238E27FC236}">
                  <a16:creationId xmlns:a16="http://schemas.microsoft.com/office/drawing/2014/main" id="{E2F193B5-3E45-45A5-B937-F7668374E5E3}"/>
                </a:ext>
              </a:extLst>
            </p:cNvPr>
            <p:cNvSpPr txBox="1"/>
            <p:nvPr/>
          </p:nvSpPr>
          <p:spPr>
            <a:xfrm>
              <a:off x="3423256" y="6056470"/>
              <a:ext cx="1596754" cy="646331"/>
            </a:xfrm>
            <a:prstGeom prst="rect">
              <a:avLst/>
            </a:prstGeom>
            <a:solidFill>
              <a:schemeClr val="bg1"/>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11" name="TextBox 10">
              <a:extLst>
                <a:ext uri="{FF2B5EF4-FFF2-40B4-BE49-F238E27FC236}">
                  <a16:creationId xmlns:a16="http://schemas.microsoft.com/office/drawing/2014/main" id="{ECDFC63A-D9A5-4573-ACCD-CB90DCD8D449}"/>
                </a:ext>
              </a:extLst>
            </p:cNvPr>
            <p:cNvSpPr txBox="1"/>
            <p:nvPr/>
          </p:nvSpPr>
          <p:spPr>
            <a:xfrm>
              <a:off x="6485767" y="4895241"/>
              <a:ext cx="1190520" cy="369332"/>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حافظه</a:t>
              </a:r>
              <a:endParaRPr lang="en-US" dirty="0"/>
            </a:p>
          </p:txBody>
        </p:sp>
      </p:grpSp>
      <p:sp>
        <p:nvSpPr>
          <p:cNvPr id="13" name="TextBox 12">
            <a:extLst>
              <a:ext uri="{FF2B5EF4-FFF2-40B4-BE49-F238E27FC236}">
                <a16:creationId xmlns:a16="http://schemas.microsoft.com/office/drawing/2014/main" id="{DB506D26-FA90-4AA2-9851-C35C55B801F8}"/>
              </a:ext>
            </a:extLst>
          </p:cNvPr>
          <p:cNvSpPr txBox="1"/>
          <p:nvPr/>
        </p:nvSpPr>
        <p:spPr>
          <a:xfrm>
            <a:off x="1182743" y="4918726"/>
            <a:ext cx="768969" cy="369332"/>
          </a:xfrm>
          <a:prstGeom prst="rect">
            <a:avLst/>
          </a:prstGeom>
          <a:solidFill>
            <a:srgbClr val="D0D4D7"/>
          </a:solidFill>
          <a:ln>
            <a:noFill/>
          </a:ln>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dirty="0"/>
          </a:p>
        </p:txBody>
      </p:sp>
    </p:spTree>
    <p:extLst>
      <p:ext uri="{BB962C8B-B14F-4D97-AF65-F5344CB8AC3E}">
        <p14:creationId xmlns:p14="http://schemas.microsoft.com/office/powerpoint/2010/main" val="14187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381383" y="935558"/>
            <a:ext cx="8585972"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در مدل سنتی اجرای برنامه، کل کد و داده‌های فرآیند باید به‌صورت کامل و هم‌زمان در حافظه فیزیکی بارگذاری شوند تا اجرا شوند. این حالت را </a:t>
            </a:r>
            <a:r>
              <a:rPr lang="ar-SA" sz="2800" b="1" kern="100" dirty="0">
                <a:effectLst/>
                <a:latin typeface="Aptos" panose="020B0004020202020204" pitchFamily="34" charset="0"/>
                <a:ea typeface="Aptos" panose="020B0004020202020204" pitchFamily="34" charset="0"/>
                <a:cs typeface="B Nazanin" panose="00000400000000000000" pitchFamily="2" charset="-78"/>
              </a:rPr>
              <a:t>بارگذاری ایستا</a:t>
            </a:r>
            <a:r>
              <a:rPr lang="ar-SA" sz="2800" kern="100" dirty="0">
                <a:effectLst/>
                <a:latin typeface="Aptos" panose="020B0004020202020204" pitchFamily="34" charset="0"/>
                <a:ea typeface="Aptos" panose="020B0004020202020204" pitchFamily="34" charset="0"/>
                <a:cs typeface="B Nazanin" panose="00000400000000000000" pitchFamily="2" charset="-78"/>
              </a:rPr>
              <a:t> می‌نامند و اندازه برنامه را به اندازه حافظه فیزیکی محدود می‌کند</a:t>
            </a:r>
            <a:r>
              <a:rPr lang="en-US" sz="2800" kern="100" dirty="0">
                <a:effectLst/>
                <a:latin typeface="Aptos" panose="020B0004020202020204" pitchFamily="34" charset="0"/>
                <a:ea typeface="Aptos" panose="020B0004020202020204" pitchFamily="34" charset="0"/>
                <a:cs typeface="B Nazanin" panose="00000400000000000000" pitchFamily="2" charset="-78"/>
              </a:rPr>
              <a:t>.</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در مقابل، </a:t>
            </a:r>
            <a:r>
              <a:rPr lang="ar-SA" sz="2800" b="1" kern="100" dirty="0">
                <a:effectLst/>
                <a:latin typeface="Aptos" panose="020B0004020202020204" pitchFamily="34" charset="0"/>
                <a:ea typeface="Aptos" panose="020B0004020202020204" pitchFamily="34" charset="0"/>
                <a:cs typeface="B Nazanin" panose="00000400000000000000" pitchFamily="2" charset="-78"/>
              </a:rPr>
              <a:t>بارگذاری پویا</a:t>
            </a:r>
            <a:r>
              <a:rPr lang="en-US" sz="2800" b="1" kern="100" dirty="0">
                <a:effectLst/>
                <a:latin typeface="Aptos" panose="020B0004020202020204" pitchFamily="34" charset="0"/>
                <a:ea typeface="Aptos" panose="020B0004020202020204" pitchFamily="34" charset="0"/>
                <a:cs typeface="B Nazanin" panose="00000400000000000000" pitchFamily="2" charset="-78"/>
              </a:rPr>
              <a:t> (Dynamic Loading)</a:t>
            </a:r>
            <a:r>
              <a:rPr lang="en-US" sz="2800" kern="100" dirty="0">
                <a:effectLst/>
                <a:latin typeface="Aptos" panose="020B0004020202020204" pitchFamily="34" charset="0"/>
                <a:ea typeface="Aptos" panose="020B0004020202020204" pitchFamily="34" charset="0"/>
                <a:cs typeface="B Nazanin" panose="00000400000000000000" pitchFamily="2" charset="-78"/>
              </a:rPr>
              <a:t> </a:t>
            </a:r>
            <a:r>
              <a:rPr lang="ar-SA" sz="2800" kern="100" dirty="0">
                <a:effectLst/>
                <a:latin typeface="Aptos" panose="020B0004020202020204" pitchFamily="34" charset="0"/>
                <a:ea typeface="Aptos" panose="020B0004020202020204" pitchFamily="34" charset="0"/>
                <a:cs typeface="B Nazanin" panose="00000400000000000000" pitchFamily="2" charset="-78"/>
              </a:rPr>
              <a:t>به معنای آن است که تنها بخش اصلی برنامه ابتدا در حافظه بارگذاری می‌شود. سایر روال‌ها روی دیسک باقی می‌مانند و فقط زمانی که نیاز به اجرای آن‌ها باشد، به‌صورت پویا در حافظه لود می‌شوند.</a:t>
            </a:r>
            <a:endParaRPr lang="en-US" sz="2800"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 اگر روال مورد نظر قبلاً لود نشده باشد، لودر قابل جابه‌جایی آن را بارگذاری کرده، جدول آدرس‌ها را به‌روزرسانی می‌کند و سپس کنترل اجرای برنامه را به آن می‌دهد</a:t>
            </a:r>
            <a:r>
              <a:rPr lang="en-US" sz="2800" kern="100" dirty="0">
                <a:effectLst/>
                <a:latin typeface="Aptos" panose="020B0004020202020204" pitchFamily="34" charset="0"/>
                <a:ea typeface="Aptos" panose="020B0004020202020204" pitchFamily="34" charset="0"/>
                <a:cs typeface="B Nazanin" panose="00000400000000000000" pitchFamily="2" charset="-78"/>
              </a:rPr>
              <a:t>.</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4191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111095" y="935558"/>
            <a:ext cx="8973170" cy="568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15000"/>
              </a:lnSpc>
              <a:spcAft>
                <a:spcPts val="800"/>
              </a:spcAft>
              <a:buNone/>
            </a:pPr>
            <a:r>
              <a:rPr lang="en-US" sz="22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2200" kern="100" dirty="0">
                <a:effectLst/>
                <a:latin typeface="Aptos" panose="020B0004020202020204" pitchFamily="34" charset="0"/>
                <a:ea typeface="Aptos" panose="020B0004020202020204" pitchFamily="34" charset="0"/>
                <a:cs typeface="B Nazanin" panose="00000400000000000000" pitchFamily="2" charset="-78"/>
              </a:rPr>
              <a:t> </a:t>
            </a:r>
            <a:r>
              <a:rPr lang="ar-SA" sz="2200" kern="100" dirty="0">
                <a:effectLst/>
                <a:latin typeface="Aptos" panose="020B0004020202020204" pitchFamily="34" charset="0"/>
                <a:ea typeface="Aptos" panose="020B0004020202020204" pitchFamily="34" charset="0"/>
                <a:cs typeface="B Nazanin" panose="00000400000000000000" pitchFamily="2" charset="-78"/>
              </a:rPr>
              <a:t>مزایای بارگذاری پویا به زبان ساده</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لازم نیست تمام برنامه از ابتدا در حافظه باشد؛ فقط بخش‌های لازم بارگذاری می‌شوند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هر روال</a:t>
            </a:r>
            <a:r>
              <a:rPr lang="en-US" sz="2200" kern="100" dirty="0">
                <a:effectLst/>
                <a:latin typeface="Aptos" panose="020B0004020202020204" pitchFamily="34" charset="0"/>
                <a:ea typeface="Aptos" panose="020B0004020202020204" pitchFamily="34" charset="0"/>
                <a:cs typeface="B Nazanin" panose="00000400000000000000" pitchFamily="2" charset="-78"/>
              </a:rPr>
              <a:t> (Routine) </a:t>
            </a:r>
            <a:r>
              <a:rPr lang="ar-SA" sz="2200" kern="100" dirty="0">
                <a:effectLst/>
                <a:latin typeface="Aptos" panose="020B0004020202020204" pitchFamily="34" charset="0"/>
                <a:ea typeface="Aptos" panose="020B0004020202020204" pitchFamily="34" charset="0"/>
                <a:cs typeface="B Nazanin" panose="00000400000000000000" pitchFamily="2" charset="-78"/>
              </a:rPr>
              <a:t>فقط وقتی که واقعاً نیاز باشد فراخوانی و بارگذاری می‌شود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این کار باعث می‌شود حافظه هدر نرود و فقط از بخش‌هایی استفاده شود که لازم‌اند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روال‌های بلااستفاده اصلاً وارد حافظه نمی‌شوند، چون نیازی به آن‌ها نیست</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همه‌ی روال‌ها را می‌توان روی دیسک نگه داشت و هر وقت لازم بود، به حافظه آورد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مخصوصاً در شرایطی مفید است که حجم زیادی از کد داریم اما فقط گهگاهی استفاده می‌شود (مثلاً خطاهای خاص یا تنظیمات پیشرفته)</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این روش نیاز به تغییر خاصی در سیستم‌عامل ندارد و می‌تواند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یا در خود طراحی برنامه لحاظ شود (توسط لودر دینامیکی</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r>
              <a:rPr lang="ar-SA"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یا سیستم‌عامل کتابخانه‌هایی برای پشتیبانی از آن فراهم کند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r" rtl="1">
              <a:lnSpc>
                <a:spcPct val="115000"/>
              </a:lnSpc>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114056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696C27A-FB51-40E7-91BD-D5EBFD1BE814}"/>
              </a:ext>
            </a:extLst>
          </p:cNvPr>
          <p:cNvSpPr>
            <a:spLocks noGrp="1" noChangeArrowheads="1"/>
          </p:cNvSpPr>
          <p:nvPr>
            <p:ph type="title"/>
          </p:nvPr>
        </p:nvSpPr>
        <p:spPr>
          <a:xfrm>
            <a:off x="457200" y="237188"/>
            <a:ext cx="8229600" cy="576262"/>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اتصال پویا </a:t>
            </a:r>
            <a:r>
              <a:rPr lang="en-US" altLang="en-US" dirty="0"/>
              <a:t>Dynamic Linking</a:t>
            </a:r>
          </a:p>
        </p:txBody>
      </p:sp>
      <p:sp>
        <p:nvSpPr>
          <p:cNvPr id="17411" name="Rectangle 3">
            <a:extLst>
              <a:ext uri="{FF2B5EF4-FFF2-40B4-BE49-F238E27FC236}">
                <a16:creationId xmlns:a16="http://schemas.microsoft.com/office/drawing/2014/main" id="{7C59CC23-F8F4-463E-94EA-C3BD81D92617}"/>
              </a:ext>
            </a:extLst>
          </p:cNvPr>
          <p:cNvSpPr>
            <a:spLocks noGrp="1" noChangeArrowheads="1"/>
          </p:cNvSpPr>
          <p:nvPr>
            <p:ph idx="1"/>
          </p:nvPr>
        </p:nvSpPr>
        <p:spPr>
          <a:xfrm>
            <a:off x="289483" y="882235"/>
            <a:ext cx="8656933" cy="4753398"/>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کتابخانه‌های پیوند پویا</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به زبان ساده</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2000" b="1" kern="100" dirty="0">
                <a:effectLst/>
                <a:latin typeface="Arial" panose="020B0604020202020204" pitchFamily="34" charset="0"/>
                <a:ea typeface="Aptos" panose="020B0004020202020204" pitchFamily="34" charset="0"/>
                <a:cs typeface="B Nazanin" panose="00000400000000000000" pitchFamily="2" charset="-78"/>
              </a:rPr>
              <a:t>DLL</a:t>
            </a:r>
            <a:r>
              <a:rPr lang="ar-SA" sz="2000" b="1" kern="100" dirty="0">
                <a:effectLst/>
                <a:latin typeface="Arial" panose="020B0604020202020204" pitchFamily="34" charset="0"/>
                <a:ea typeface="Aptos" panose="020B0004020202020204" pitchFamily="34" charset="0"/>
                <a:cs typeface="B Nazanin" panose="00000400000000000000" pitchFamily="2" charset="-78"/>
              </a:rPr>
              <a:t>ها مثل جعبه‌ابزارهایی هستند که برنامه‌ها فقط موقع نیاز، سراغشان می‌روند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برخلاف روش‌های قدیمی، این کتابخانه‌ها در زمان اجرا به برنامه وصل می‌شوند، نه از اول داخلش باشند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مزایای اصلی</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کاهش حجم برنامه‌ها</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چون توابع مشترک بین چند برنامه فقط یک بار در</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قرار دارند، برنامه‌ها سبک‌تر می‌شوند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صرفه‌جویی در حافظه</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فقط یک نسخه از</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در حافظه بار می‌شود و چند برنامه می‌توانند همزمان از آن استفاده کنند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به‌روزرسانی آسان</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با آپدیت کردن خود</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a:t>
            </a:r>
            <a:r>
              <a:rPr lang="ar-SA" sz="2000" b="1" kern="100" dirty="0">
                <a:effectLst/>
                <a:latin typeface="Arial" panose="020B0604020202020204" pitchFamily="34" charset="0"/>
                <a:ea typeface="Aptos" panose="020B0004020202020204" pitchFamily="34" charset="0"/>
                <a:cs typeface="B Nazanin" panose="00000400000000000000" pitchFamily="2" charset="-78"/>
              </a:rPr>
              <a:t>، همه‌ی برنامه‌های وابسته به‌طور خودکار از نسخه جدید استفاده می‌کنند. نیازی به دستکاری تک‌تک برنامه‌ها نیست</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A9F633-14FD-4A9C-9C7D-F90D12EBD3EE}"/>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buFontTx/>
              <a:buNone/>
              <a:tabLst/>
            </a:pPr>
            <a:endParaRPr kumimoji="0" lang="ar-SA"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3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5656-7233-4954-B9C5-DE805B19F105}"/>
              </a:ext>
            </a:extLst>
          </p:cNvPr>
          <p:cNvSpPr>
            <a:spLocks noGrp="1"/>
          </p:cNvSpPr>
          <p:nvPr>
            <p:ph type="title"/>
          </p:nvPr>
        </p:nvSpPr>
        <p:spPr/>
        <p:txBody>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dirty="0"/>
          </a:p>
        </p:txBody>
      </p:sp>
      <p:sp>
        <p:nvSpPr>
          <p:cNvPr id="3" name="Content Placeholder 2">
            <a:extLst>
              <a:ext uri="{FF2B5EF4-FFF2-40B4-BE49-F238E27FC236}">
                <a16:creationId xmlns:a16="http://schemas.microsoft.com/office/drawing/2014/main" id="{8BBBF090-874F-48BB-88F2-D098EACDAEB0}"/>
              </a:ext>
            </a:extLst>
          </p:cNvPr>
          <p:cNvSpPr>
            <a:spLocks noGrp="1"/>
          </p:cNvSpPr>
          <p:nvPr>
            <p:ph idx="1"/>
          </p:nvPr>
        </p:nvSpPr>
        <p:spPr>
          <a:xfrm>
            <a:off x="457201" y="1233488"/>
            <a:ext cx="8077200" cy="4825480"/>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مشابه ماژول‌های شیء</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توسط لودر در تصویر نهایی برنامه (باینری) ترکیب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پیوند دینامیک (برخلاف پیوند ایستا)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پیوند به زمان اجرا موکول می‌شود (شبیه بارگذاری پویا)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کاربرد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کتابخانه‌های سیستمی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مثل کتابخانه استاندارد زبان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C</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مزایای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ها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کاهش حجم برنامه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هر برنامه نیازی به کپی جداگانه از کتابخانه ندارد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بهینه‌سازی حافظه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نسخه از</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حافظه اصلی برای چندین فرایند قابل اشتراک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کاربرد گسترده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کتابخانه‌های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سیستم‌عامل‌های ویندوز و لینوکس استفاده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a:effectLst/>
                <a:latin typeface="Calibri" panose="020F0502020204030204" pitchFamily="34" charset="0"/>
                <a:ea typeface="Calibri" panose="020F0502020204030204" pitchFamily="34" charset="0"/>
                <a:cs typeface="B Nazanin" panose="00000400000000000000" pitchFamily="2" charset="-78"/>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sz="3200" dirty="0"/>
          </a:p>
        </p:txBody>
      </p:sp>
    </p:spTree>
    <p:extLst>
      <p:ext uri="{BB962C8B-B14F-4D97-AF65-F5344CB8AC3E}">
        <p14:creationId xmlns:p14="http://schemas.microsoft.com/office/powerpoint/2010/main" val="75706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E9A6A-BC2A-0E0F-AD1D-F32499FCAC54}"/>
            </a:ext>
          </a:extLst>
        </p:cNvPr>
        <p:cNvGrpSpPr/>
        <p:nvPr/>
      </p:nvGrpSpPr>
      <p:grpSpPr>
        <a:xfrm>
          <a:off x="0" y="0"/>
          <a:ext cx="0" cy="0"/>
          <a:chOff x="0" y="0"/>
          <a:chExt cx="0" cy="0"/>
        </a:xfrm>
      </p:grpSpPr>
      <p:pic>
        <p:nvPicPr>
          <p:cNvPr id="11267" name="Picture 4" descr="8">
            <a:extLst>
              <a:ext uri="{FF2B5EF4-FFF2-40B4-BE49-F238E27FC236}">
                <a16:creationId xmlns:a16="http://schemas.microsoft.com/office/drawing/2014/main" id="{B7031F0A-1316-F15F-ADC3-E5DA8579F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753" y="0"/>
            <a:ext cx="3578542" cy="664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A4D20E6-8A55-12B3-AC93-0151B839782E}"/>
              </a:ext>
            </a:extLst>
          </p:cNvPr>
          <p:cNvSpPr txBox="1"/>
          <p:nvPr/>
        </p:nvSpPr>
        <p:spPr>
          <a:xfrm>
            <a:off x="6134350" y="78630"/>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کد برنامه</a:t>
            </a:r>
            <a:endParaRPr lang="en-US" dirty="0"/>
          </a:p>
        </p:txBody>
      </p:sp>
      <p:sp>
        <p:nvSpPr>
          <p:cNvPr id="6" name="TextBox 5">
            <a:extLst>
              <a:ext uri="{FF2B5EF4-FFF2-40B4-BE49-F238E27FC236}">
                <a16:creationId xmlns:a16="http://schemas.microsoft.com/office/drawing/2014/main" id="{F178EF7F-63F6-79CF-C303-F72C877E1A95}"/>
              </a:ext>
            </a:extLst>
          </p:cNvPr>
          <p:cNvSpPr txBox="1"/>
          <p:nvPr/>
        </p:nvSpPr>
        <p:spPr>
          <a:xfrm>
            <a:off x="6134349" y="2001051"/>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شی ماژول</a:t>
            </a:r>
            <a:endParaRPr lang="en-US" dirty="0"/>
          </a:p>
        </p:txBody>
      </p:sp>
      <p:sp>
        <p:nvSpPr>
          <p:cNvPr id="7" name="TextBox 6">
            <a:extLst>
              <a:ext uri="{FF2B5EF4-FFF2-40B4-BE49-F238E27FC236}">
                <a16:creationId xmlns:a16="http://schemas.microsoft.com/office/drawing/2014/main" id="{A61C6737-7EAB-2558-873E-101710542775}"/>
              </a:ext>
            </a:extLst>
          </p:cNvPr>
          <p:cNvSpPr txBox="1"/>
          <p:nvPr/>
        </p:nvSpPr>
        <p:spPr>
          <a:xfrm>
            <a:off x="4670527" y="4356655"/>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a:t>
            </a:r>
            <a:endParaRPr lang="en-US" sz="1400" dirty="0"/>
          </a:p>
        </p:txBody>
      </p:sp>
      <p:sp>
        <p:nvSpPr>
          <p:cNvPr id="8" name="TextBox 7">
            <a:extLst>
              <a:ext uri="{FF2B5EF4-FFF2-40B4-BE49-F238E27FC236}">
                <a16:creationId xmlns:a16="http://schemas.microsoft.com/office/drawing/2014/main" id="{309ABC69-743F-4C6E-2216-F3243E75ECC5}"/>
              </a:ext>
            </a:extLst>
          </p:cNvPr>
          <p:cNvSpPr txBox="1"/>
          <p:nvPr/>
        </p:nvSpPr>
        <p:spPr>
          <a:xfrm>
            <a:off x="6134349" y="4015239"/>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ماژول بارگزاری</a:t>
            </a:r>
            <a:endParaRPr lang="en-US" sz="1400" dirty="0"/>
          </a:p>
        </p:txBody>
      </p:sp>
      <p:sp>
        <p:nvSpPr>
          <p:cNvPr id="9" name="TextBox 8">
            <a:extLst>
              <a:ext uri="{FF2B5EF4-FFF2-40B4-BE49-F238E27FC236}">
                <a16:creationId xmlns:a16="http://schemas.microsoft.com/office/drawing/2014/main" id="{C7B516C3-C711-6E62-3C23-A859082FD21C}"/>
              </a:ext>
            </a:extLst>
          </p:cNvPr>
          <p:cNvSpPr txBox="1"/>
          <p:nvPr/>
        </p:nvSpPr>
        <p:spPr>
          <a:xfrm>
            <a:off x="7453085" y="4092183"/>
            <a:ext cx="1145791" cy="369332"/>
          </a:xfrm>
          <a:prstGeom prst="rect">
            <a:avLst/>
          </a:prstGeom>
          <a:solidFill>
            <a:schemeClr val="bg1"/>
          </a:solidFill>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زمان‌بارگذاری</a:t>
            </a:r>
            <a:endParaRPr lang="en-US" dirty="0"/>
          </a:p>
        </p:txBody>
      </p:sp>
      <p:sp>
        <p:nvSpPr>
          <p:cNvPr id="10" name="TextBox 9">
            <a:extLst>
              <a:ext uri="{FF2B5EF4-FFF2-40B4-BE49-F238E27FC236}">
                <a16:creationId xmlns:a16="http://schemas.microsoft.com/office/drawing/2014/main" id="{3FD71BE3-4E0F-AFB8-3F20-1EE15E7D6101}"/>
              </a:ext>
            </a:extLst>
          </p:cNvPr>
          <p:cNvSpPr txBox="1"/>
          <p:nvPr/>
        </p:nvSpPr>
        <p:spPr>
          <a:xfrm>
            <a:off x="7374972" y="1174374"/>
            <a:ext cx="1015452" cy="338554"/>
          </a:xfrm>
          <a:prstGeom prst="rect">
            <a:avLst/>
          </a:prstGeom>
          <a:solidFill>
            <a:schemeClr val="bg1"/>
          </a:solidFill>
        </p:spPr>
        <p:txBody>
          <a:bodyPr wrap="square">
            <a:spAutoFit/>
          </a:bodyPr>
          <a:lstStyle/>
          <a:p>
            <a:pPr algn="ct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a:t>
            </a:r>
            <a:endParaRPr lang="en-US" sz="1600" dirty="0"/>
          </a:p>
        </p:txBody>
      </p:sp>
      <p:sp>
        <p:nvSpPr>
          <p:cNvPr id="14" name="TextBox 13">
            <a:extLst>
              <a:ext uri="{FF2B5EF4-FFF2-40B4-BE49-F238E27FC236}">
                <a16:creationId xmlns:a16="http://schemas.microsoft.com/office/drawing/2014/main" id="{6E0122AF-EFDA-98B7-ABB6-59826DDA357A}"/>
              </a:ext>
            </a:extLst>
          </p:cNvPr>
          <p:cNvSpPr txBox="1"/>
          <p:nvPr/>
        </p:nvSpPr>
        <p:spPr>
          <a:xfrm>
            <a:off x="4548290" y="5094951"/>
            <a:ext cx="837006" cy="954107"/>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 بارگذاری شده پویا</a:t>
            </a:r>
            <a:endParaRPr lang="en-US" sz="1400" dirty="0"/>
          </a:p>
        </p:txBody>
      </p:sp>
      <p:sp>
        <p:nvSpPr>
          <p:cNvPr id="16" name="TextBox 15">
            <a:extLst>
              <a:ext uri="{FF2B5EF4-FFF2-40B4-BE49-F238E27FC236}">
                <a16:creationId xmlns:a16="http://schemas.microsoft.com/office/drawing/2014/main" id="{B01F84DD-184E-0CC3-4B2F-223932340BD3}"/>
              </a:ext>
            </a:extLst>
          </p:cNvPr>
          <p:cNvSpPr txBox="1"/>
          <p:nvPr/>
        </p:nvSpPr>
        <p:spPr>
          <a:xfrm>
            <a:off x="7416322" y="5916564"/>
            <a:ext cx="1015452" cy="64008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endParaRPr lang="en-US" sz="2000" dirty="0"/>
          </a:p>
        </p:txBody>
      </p:sp>
      <p:sp>
        <p:nvSpPr>
          <p:cNvPr id="19" name="TextBox 18">
            <a:extLst>
              <a:ext uri="{FF2B5EF4-FFF2-40B4-BE49-F238E27FC236}">
                <a16:creationId xmlns:a16="http://schemas.microsoft.com/office/drawing/2014/main" id="{F06913E8-07CA-F0E3-7C7B-7A8DFB530836}"/>
              </a:ext>
            </a:extLst>
          </p:cNvPr>
          <p:cNvSpPr txBox="1"/>
          <p:nvPr/>
        </p:nvSpPr>
        <p:spPr>
          <a:xfrm>
            <a:off x="5949805" y="1101396"/>
            <a:ext cx="886772" cy="523220"/>
          </a:xfrm>
          <a:prstGeom prst="rect">
            <a:avLst/>
          </a:prstGeom>
          <a:solidFill>
            <a:srgbClr val="D0D4D7"/>
          </a:solidFill>
          <a:ln>
            <a:solidFill>
              <a:srgbClr val="D0D4D7"/>
            </a:solidFill>
          </a:ln>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کامپایلر یا اسمبلر</a:t>
            </a:r>
            <a:endParaRPr lang="en-US" sz="1400" dirty="0"/>
          </a:p>
        </p:txBody>
      </p:sp>
      <p:sp>
        <p:nvSpPr>
          <p:cNvPr id="22" name="TextBox 21">
            <a:extLst>
              <a:ext uri="{FF2B5EF4-FFF2-40B4-BE49-F238E27FC236}">
                <a16:creationId xmlns:a16="http://schemas.microsoft.com/office/drawing/2014/main" id="{9502B2EF-DEE2-56A8-80D7-2475ACE91B96}"/>
              </a:ext>
            </a:extLst>
          </p:cNvPr>
          <p:cNvSpPr txBox="1"/>
          <p:nvPr/>
        </p:nvSpPr>
        <p:spPr>
          <a:xfrm>
            <a:off x="5949805" y="5828575"/>
            <a:ext cx="886772" cy="830997"/>
          </a:xfrm>
          <a:prstGeom prst="rect">
            <a:avLst/>
          </a:prstGeom>
          <a:solidFill>
            <a:srgbClr val="D0D4D7"/>
          </a:solidFill>
          <a:ln>
            <a:solidFill>
              <a:srgbClr val="D0D4D7"/>
            </a:solidFill>
          </a:ln>
        </p:spPr>
        <p:txBody>
          <a:bodyPr wrap="square">
            <a:spAutoFit/>
          </a:bodyPr>
          <a:lstStyle/>
          <a:p>
            <a:pPr algn="ctr"/>
            <a:r>
              <a:rPr lang="ar-SA" sz="1600" b="1" dirty="0">
                <a:effectLst/>
                <a:latin typeface="Aptos" panose="020B0004020202020204" pitchFamily="34" charset="0"/>
                <a:ea typeface="Aptos" panose="020B0004020202020204" pitchFamily="34" charset="0"/>
                <a:cs typeface="B Nazanin" panose="00000400000000000000" pitchFamily="2" charset="-78"/>
              </a:rPr>
              <a:t>تصویر دودویی در حافظه</a:t>
            </a:r>
            <a:endParaRPr lang="en-US" sz="1200" dirty="0">
              <a:latin typeface="Times New Roman" panose="02020603050405020304" pitchFamily="18" charset="0"/>
              <a:cs typeface="B Nazanin" panose="00000400000000000000" pitchFamily="2" charset="-78"/>
            </a:endParaRPr>
          </a:p>
        </p:txBody>
      </p:sp>
      <p:sp>
        <p:nvSpPr>
          <p:cNvPr id="23" name="TextBox 22">
            <a:extLst>
              <a:ext uri="{FF2B5EF4-FFF2-40B4-BE49-F238E27FC236}">
                <a16:creationId xmlns:a16="http://schemas.microsoft.com/office/drawing/2014/main" id="{B72B1792-8532-97BF-0AAE-CC26EC09C66D}"/>
              </a:ext>
            </a:extLst>
          </p:cNvPr>
          <p:cNvSpPr txBox="1"/>
          <p:nvPr/>
        </p:nvSpPr>
        <p:spPr>
          <a:xfrm>
            <a:off x="6019473" y="5043140"/>
            <a:ext cx="886772" cy="307777"/>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بارگذار</a:t>
            </a:r>
            <a:endParaRPr lang="en-US" sz="1400" dirty="0">
              <a:latin typeface="Times New Roman" panose="02020603050405020304" pitchFamily="18" charset="0"/>
              <a:cs typeface="B Nazanin" panose="00000400000000000000" pitchFamily="2" charset="-78"/>
            </a:endParaRPr>
          </a:p>
        </p:txBody>
      </p:sp>
      <p:sp>
        <p:nvSpPr>
          <p:cNvPr id="2" name="Title 1">
            <a:extLst>
              <a:ext uri="{FF2B5EF4-FFF2-40B4-BE49-F238E27FC236}">
                <a16:creationId xmlns:a16="http://schemas.microsoft.com/office/drawing/2014/main" id="{9D1C7217-A17D-96D8-2F11-3ABE81022E0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97CBA93A-413F-6B65-9446-B25F9F410BFB}"/>
              </a:ext>
            </a:extLst>
          </p:cNvPr>
          <p:cNvSpPr txBox="1"/>
          <p:nvPr/>
        </p:nvSpPr>
        <p:spPr>
          <a:xfrm>
            <a:off x="457199" y="847062"/>
            <a:ext cx="4296161" cy="5418919"/>
          </a:xfrm>
          <a:prstGeom prst="rect">
            <a:avLst/>
          </a:prstGeom>
          <a:noFill/>
        </p:spPr>
        <p:txBody>
          <a:bodyPr wrap="square">
            <a:spAutoFit/>
          </a:bodyPr>
          <a:lstStyle/>
          <a:p>
            <a:pPr marL="0" marR="0" algn="r" rtl="1">
              <a:lnSpc>
                <a:spcPct val="115000"/>
              </a:lnSpc>
              <a:spcAft>
                <a:spcPts val="800"/>
              </a:spcAft>
              <a:buNone/>
            </a:pPr>
            <a:r>
              <a:rPr lang="ar-SA" sz="1600" b="1" kern="100" dirty="0">
                <a:effectLst/>
                <a:latin typeface="Aptos" panose="020B0004020202020204" pitchFamily="34" charset="0"/>
                <a:ea typeface="Aptos" panose="020B0004020202020204" pitchFamily="34" charset="0"/>
                <a:cs typeface="B Nazanin" panose="00000400000000000000" pitchFamily="2" charset="-78"/>
              </a:rPr>
              <a:t>مرحله اول: زمان کامپایل</a:t>
            </a:r>
            <a:r>
              <a:rPr lang="en-US" sz="1600" b="1" kern="100" dirty="0">
                <a:effectLst/>
                <a:latin typeface="Aptos" panose="020B0004020202020204" pitchFamily="34" charset="0"/>
                <a:ea typeface="Aptos" panose="020B0004020202020204" pitchFamily="34" charset="0"/>
                <a:cs typeface="B Nazanin" panose="00000400000000000000" pitchFamily="2" charset="-78"/>
              </a:rPr>
              <a:t> (Compile Time)</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برنامه‌ی منبع</a:t>
            </a:r>
            <a:r>
              <a:rPr lang="en-US" sz="1600" b="1" kern="100" dirty="0">
                <a:effectLst/>
                <a:latin typeface="Aptos" panose="020B0004020202020204" pitchFamily="34" charset="0"/>
                <a:ea typeface="Aptos" panose="020B0004020202020204" pitchFamily="34" charset="0"/>
                <a:cs typeface="B Nazanin" panose="00000400000000000000" pitchFamily="2" charset="-78"/>
              </a:rPr>
              <a:t> (source program):</a:t>
            </a:r>
            <a:r>
              <a:rPr lang="fa-IR" sz="1600" b="1" kern="100" dirty="0">
                <a:effectLst/>
                <a:latin typeface="Aptos" panose="020B0004020202020204" pitchFamily="34" charset="0"/>
                <a:ea typeface="Aptos" panose="020B0004020202020204" pitchFamily="34" charset="0"/>
                <a:cs typeface="B Nazanin" panose="00000400000000000000" pitchFamily="2" charset="-78"/>
              </a:rPr>
              <a:t> کد برنامه</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کامپایلر یا اسمبلر</a:t>
            </a:r>
            <a:r>
              <a:rPr lang="en-US" sz="1600" b="1" kern="100" dirty="0">
                <a:effectLst/>
                <a:latin typeface="Aptos" panose="020B0004020202020204" pitchFamily="34" charset="0"/>
                <a:ea typeface="Aptos" panose="020B0004020202020204" pitchFamily="34" charset="0"/>
                <a:cs typeface="B Nazanin" panose="00000400000000000000" pitchFamily="2" charset="-78"/>
              </a:rPr>
              <a:t> (compiler or assembler):</a:t>
            </a:r>
            <a:br>
              <a:rPr lang="en-US" sz="1600" kern="100" dirty="0">
                <a:effectLst/>
                <a:latin typeface="Aptos" panose="020B0004020202020204" pitchFamily="34" charset="0"/>
                <a:ea typeface="Aptos" panose="020B0004020202020204" pitchFamily="34" charset="0"/>
                <a:cs typeface="B Nazanin" panose="00000400000000000000" pitchFamily="2" charset="-78"/>
              </a:rPr>
            </a:br>
            <a:r>
              <a:rPr lang="ar-SA" sz="1600" kern="100" dirty="0">
                <a:effectLst/>
                <a:latin typeface="Aptos" panose="020B0004020202020204" pitchFamily="34" charset="0"/>
                <a:ea typeface="Aptos" panose="020B0004020202020204" pitchFamily="34" charset="0"/>
                <a:cs typeface="B Nazanin" panose="00000400000000000000" pitchFamily="2" charset="-78"/>
              </a:rPr>
              <a:t>این ابزار کدی که شما نوشتید رو به زبان ماشین (که برای کامپیوتر قابل فهمه) تبدیل می‌کنه. نتیجه‌اش میشه یک فایل به نام </a:t>
            </a:r>
            <a:r>
              <a:rPr lang="ar-SA" sz="1600" b="1" kern="100" dirty="0">
                <a:effectLst/>
                <a:latin typeface="Aptos" panose="020B0004020202020204" pitchFamily="34" charset="0"/>
                <a:ea typeface="Aptos" panose="020B0004020202020204" pitchFamily="34" charset="0"/>
                <a:cs typeface="B Nazanin" panose="00000400000000000000" pitchFamily="2" charset="-78"/>
              </a:rPr>
              <a:t>شیء</a:t>
            </a:r>
            <a:r>
              <a:rPr lang="en-US" sz="1600" b="1" kern="100" dirty="0">
                <a:effectLst/>
                <a:latin typeface="Aptos" panose="020B0004020202020204" pitchFamily="34" charset="0"/>
                <a:ea typeface="Aptos" panose="020B0004020202020204" pitchFamily="34" charset="0"/>
                <a:cs typeface="B Nazanin" panose="00000400000000000000" pitchFamily="2" charset="-78"/>
              </a:rPr>
              <a:t> (object module)</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که هنوز قابل اجرا نیست</a:t>
            </a:r>
            <a:r>
              <a:rPr lang="en-US" sz="1600" kern="100" dirty="0">
                <a:effectLst/>
                <a:latin typeface="Aptos" panose="020B0004020202020204" pitchFamily="34" charset="0"/>
                <a:ea typeface="Aptos" panose="020B0004020202020204" pitchFamily="34" charset="0"/>
                <a:cs typeface="B Nazanin" panose="00000400000000000000" pitchFamily="2" charset="-78"/>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6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600" b="1" kern="100" dirty="0">
                <a:effectLst/>
                <a:latin typeface="Aptos" panose="020B0004020202020204" pitchFamily="34" charset="0"/>
                <a:ea typeface="Aptos" panose="020B0004020202020204" pitchFamily="34" charset="0"/>
                <a:cs typeface="B Nazanin" panose="00000400000000000000" pitchFamily="2" charset="-78"/>
              </a:rPr>
              <a:t> </a:t>
            </a:r>
            <a:r>
              <a:rPr lang="ar-SA" sz="1600" b="1" kern="100" dirty="0">
                <a:effectLst/>
                <a:latin typeface="Aptos" panose="020B0004020202020204" pitchFamily="34" charset="0"/>
                <a:ea typeface="Aptos" panose="020B0004020202020204" pitchFamily="34" charset="0"/>
                <a:cs typeface="B Nazanin" panose="00000400000000000000" pitchFamily="2" charset="-78"/>
              </a:rPr>
              <a:t>مرحله دوم: زمان بارگذاری</a:t>
            </a:r>
            <a:r>
              <a:rPr lang="en-US" sz="1600" b="1" kern="100" dirty="0">
                <a:effectLst/>
                <a:latin typeface="Aptos" panose="020B0004020202020204" pitchFamily="34" charset="0"/>
                <a:ea typeface="Aptos" panose="020B0004020202020204" pitchFamily="34" charset="0"/>
                <a:cs typeface="B Nazanin" panose="00000400000000000000" pitchFamily="2" charset="-78"/>
              </a:rPr>
              <a:t> (Load Time)</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3"/>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ویرایشگر پیوند</a:t>
            </a:r>
            <a:r>
              <a:rPr lang="en-US" sz="1600" b="1" kern="100" dirty="0">
                <a:effectLst/>
                <a:latin typeface="Aptos" panose="020B0004020202020204" pitchFamily="34" charset="0"/>
                <a:ea typeface="Aptos" panose="020B0004020202020204" pitchFamily="34" charset="0"/>
                <a:cs typeface="B Nazanin" panose="00000400000000000000" pitchFamily="2" charset="-78"/>
              </a:rPr>
              <a:t> (linkage editor):</a:t>
            </a:r>
            <a:br>
              <a:rPr lang="en-US" sz="1600" kern="100" dirty="0">
                <a:effectLst/>
                <a:latin typeface="Aptos" panose="020B0004020202020204" pitchFamily="34" charset="0"/>
                <a:ea typeface="Aptos" panose="020B0004020202020204" pitchFamily="34" charset="0"/>
                <a:cs typeface="B Nazanin" panose="00000400000000000000" pitchFamily="2" charset="-78"/>
              </a:rPr>
            </a:br>
            <a:r>
              <a:rPr lang="ar-SA" sz="1600" kern="100" dirty="0">
                <a:effectLst/>
                <a:latin typeface="Aptos" panose="020B0004020202020204" pitchFamily="34" charset="0"/>
                <a:ea typeface="Aptos" panose="020B0004020202020204" pitchFamily="34" charset="0"/>
                <a:cs typeface="B Nazanin" panose="00000400000000000000" pitchFamily="2" charset="-78"/>
              </a:rPr>
              <a:t>اینجا فایل شیء شما به همراه بقیه‌ی ماژول‌های شیء (مثلاً کتابخانه‌ها یا بخش‌های دیگه‌ی برنامه) با هم ترکیب می‌شن و یک فایل نهایی به نام </a:t>
            </a:r>
            <a:r>
              <a:rPr lang="ar-SA" sz="1600" b="1" kern="100" dirty="0">
                <a:effectLst/>
                <a:latin typeface="Aptos" panose="020B0004020202020204" pitchFamily="34" charset="0"/>
                <a:ea typeface="Aptos" panose="020B0004020202020204" pitchFamily="34" charset="0"/>
                <a:cs typeface="B Nazanin" panose="00000400000000000000" pitchFamily="2" charset="-78"/>
              </a:rPr>
              <a:t>ماژول بارگذاری</a:t>
            </a:r>
            <a:r>
              <a:rPr lang="en-US" sz="1600" b="1" kern="100" dirty="0">
                <a:effectLst/>
                <a:latin typeface="Aptos" panose="020B0004020202020204" pitchFamily="34" charset="0"/>
                <a:ea typeface="Aptos" panose="020B0004020202020204" pitchFamily="34" charset="0"/>
                <a:cs typeface="B Nazanin" panose="00000400000000000000" pitchFamily="2" charset="-78"/>
              </a:rPr>
              <a:t> (load module)</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ساخته میشه</a:t>
            </a:r>
            <a:r>
              <a:rPr lang="en-US" sz="1600" kern="100" dirty="0">
                <a:effectLst/>
                <a:latin typeface="Aptos" panose="020B0004020202020204" pitchFamily="34" charset="0"/>
                <a:ea typeface="Aptos" panose="020B0004020202020204" pitchFamily="34" charset="0"/>
                <a:cs typeface="B Nazanin" panose="00000400000000000000" pitchFamily="2" charset="-78"/>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startAt="3"/>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کتابخانه‌ی سیستم</a:t>
            </a:r>
            <a:r>
              <a:rPr lang="en-US" sz="1600" b="1" kern="100" dirty="0">
                <a:effectLst/>
                <a:latin typeface="Aptos" panose="020B0004020202020204" pitchFamily="34" charset="0"/>
                <a:ea typeface="Aptos" panose="020B0004020202020204" pitchFamily="34" charset="0"/>
                <a:cs typeface="B Nazanin" panose="00000400000000000000" pitchFamily="2" charset="-78"/>
              </a:rPr>
              <a:t> (system library):</a:t>
            </a:r>
            <a:br>
              <a:rPr lang="en-US" sz="1600" kern="100" dirty="0">
                <a:effectLst/>
                <a:latin typeface="Aptos" panose="020B0004020202020204" pitchFamily="34" charset="0"/>
                <a:ea typeface="Aptos" panose="020B0004020202020204" pitchFamily="34" charset="0"/>
                <a:cs typeface="B Nazanin" panose="00000400000000000000" pitchFamily="2" charset="-78"/>
              </a:rPr>
            </a:br>
            <a:r>
              <a:rPr lang="ar-SA" sz="1600" kern="100" dirty="0">
                <a:effectLst/>
                <a:latin typeface="Aptos" panose="020B0004020202020204" pitchFamily="34" charset="0"/>
                <a:ea typeface="Aptos" panose="020B0004020202020204" pitchFamily="34" charset="0"/>
                <a:cs typeface="B Nazanin" panose="00000400000000000000" pitchFamily="2" charset="-78"/>
              </a:rPr>
              <a:t>این کتابخانه‌ها شامل کدهایی هستن که خیلی از برنامه‌ها ازشون استفاده می‌کنن (مثلاً توابع استاندارد مثل </a:t>
            </a:r>
            <a:r>
              <a:rPr lang="en-US" sz="1600" kern="100" dirty="0" err="1">
                <a:effectLst/>
                <a:latin typeface="Aptos" panose="020B0004020202020204" pitchFamily="34" charset="0"/>
                <a:ea typeface="Aptos" panose="020B0004020202020204" pitchFamily="34" charset="0"/>
                <a:cs typeface="B Nazanin" panose="00000400000000000000" pitchFamily="2" charset="-78"/>
              </a:rPr>
              <a:t>printf</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در</a:t>
            </a:r>
            <a:r>
              <a:rPr lang="en-US" sz="1600" kern="100" dirty="0">
                <a:effectLst/>
                <a:latin typeface="Aptos" panose="020B0004020202020204" pitchFamily="34" charset="0"/>
                <a:ea typeface="Aptos" panose="020B0004020202020204" pitchFamily="34" charset="0"/>
                <a:cs typeface="B Nazanin" panose="00000400000000000000" pitchFamily="2" charset="-78"/>
              </a:rPr>
              <a:t> C). </a:t>
            </a:r>
            <a:r>
              <a:rPr lang="ar-SA" sz="1600" kern="100" dirty="0">
                <a:effectLst/>
                <a:latin typeface="Aptos" panose="020B0004020202020204" pitchFamily="34" charset="0"/>
                <a:ea typeface="Aptos" panose="020B0004020202020204" pitchFamily="34" charset="0"/>
                <a:cs typeface="B Nazanin" panose="00000400000000000000" pitchFamily="2" charset="-78"/>
              </a:rPr>
              <a:t>این‌ها هم در این مرحله به ماژول شما اضافه می‌شن</a:t>
            </a:r>
            <a:r>
              <a:rPr lang="en-US" sz="1600" kern="100" dirty="0">
                <a:effectLst/>
                <a:latin typeface="Aptos" panose="020B0004020202020204" pitchFamily="34" charset="0"/>
                <a:ea typeface="Aptos" panose="020B0004020202020204" pitchFamily="34" charset="0"/>
                <a:cs typeface="B Nazanin" panose="00000400000000000000" pitchFamily="2" charset="-78"/>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568999B-FC78-8CAB-90D7-2DD03AFFB2B8}"/>
              </a:ext>
            </a:extLst>
          </p:cNvPr>
          <p:cNvSpPr txBox="1"/>
          <p:nvPr/>
        </p:nvSpPr>
        <p:spPr>
          <a:xfrm>
            <a:off x="6019165" y="3045708"/>
            <a:ext cx="886772" cy="523220"/>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ویرایشگر پیوند</a:t>
            </a:r>
            <a:endParaRPr lang="en-US" sz="1400" dirty="0">
              <a:latin typeface="Times New Roman" panose="02020603050405020304" pitchFamily="18" charset="0"/>
              <a:cs typeface="B Nazanin" panose="00000400000000000000" pitchFamily="2" charset="-78"/>
            </a:endParaRPr>
          </a:p>
        </p:txBody>
      </p:sp>
      <p:sp>
        <p:nvSpPr>
          <p:cNvPr id="21" name="TextBox 20">
            <a:extLst>
              <a:ext uri="{FF2B5EF4-FFF2-40B4-BE49-F238E27FC236}">
                <a16:creationId xmlns:a16="http://schemas.microsoft.com/office/drawing/2014/main" id="{0C81A3CE-1AF0-44D4-B843-89900DFD71B0}"/>
              </a:ext>
            </a:extLst>
          </p:cNvPr>
          <p:cNvSpPr txBox="1"/>
          <p:nvPr/>
        </p:nvSpPr>
        <p:spPr>
          <a:xfrm>
            <a:off x="4776989" y="6051937"/>
            <a:ext cx="1145791" cy="369332"/>
          </a:xfrm>
          <a:prstGeom prst="rect">
            <a:avLst/>
          </a:prstGeom>
          <a:solidFill>
            <a:schemeClr val="bg1"/>
          </a:solidFill>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پیوند پویا</a:t>
            </a:r>
            <a:endParaRPr lang="en-US" dirty="0"/>
          </a:p>
        </p:txBody>
      </p:sp>
    </p:spTree>
    <p:extLst>
      <p:ext uri="{BB962C8B-B14F-4D97-AF65-F5344CB8AC3E}">
        <p14:creationId xmlns:p14="http://schemas.microsoft.com/office/powerpoint/2010/main" val="428452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5A517565-09AB-4767-AA90-A8C1F0CB8474}"/>
              </a:ext>
            </a:extLst>
          </p:cNvPr>
          <p:cNvSpPr>
            <a:spLocks noGrp="1" noChangeArrowheads="1"/>
          </p:cNvSpPr>
          <p:nvPr>
            <p:ph type="title"/>
          </p:nvPr>
        </p:nvSpPr>
        <p:spPr>
          <a:xfrm>
            <a:off x="866775" y="222674"/>
            <a:ext cx="7820025" cy="576262"/>
          </a:xfrm>
        </p:spPr>
        <p:txBody>
          <a:bodyPr/>
          <a:lstStyle/>
          <a:p>
            <a:pPr eaLnBrk="1" hangingPunct="1"/>
            <a:r>
              <a:rPr lang="en-US" altLang="en-US" dirty="0"/>
              <a:t>Contiguous Allocation</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تخصیص پیوسته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altLang="en-US" dirty="0"/>
          </a:p>
        </p:txBody>
      </p:sp>
      <p:sp>
        <p:nvSpPr>
          <p:cNvPr id="18435" name="Rectangle 1027">
            <a:extLst>
              <a:ext uri="{FF2B5EF4-FFF2-40B4-BE49-F238E27FC236}">
                <a16:creationId xmlns:a16="http://schemas.microsoft.com/office/drawing/2014/main" id="{363EA7DD-91CF-4272-A490-C120271519AF}"/>
              </a:ext>
            </a:extLst>
          </p:cNvPr>
          <p:cNvSpPr>
            <a:spLocks noGrp="1" noChangeArrowheads="1"/>
          </p:cNvSpPr>
          <p:nvPr>
            <p:ph idx="1"/>
          </p:nvPr>
        </p:nvSpPr>
        <p:spPr>
          <a:xfrm>
            <a:off x="220558" y="933450"/>
            <a:ext cx="8702883" cy="4991100"/>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مدیریت حافظه اصلی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حافظه‌ی اصلی باید هم برای سیستم‌عامل جا داشته باشد و هم برای برنامه‌های کاربر</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چون حافظه محدود است، باید هوشمندانه و کارآمد بین این دو تقسیم 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تخصیص پیوسته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(Contiguous Allocation):</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یکی از روش‌های قدیمی و ساده برای مدیریت حافظه است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این روش، هر برنامه در یک قطعه‌ی پشت‌سر‌هم (پیوسته) از حافظه قرار می‌گیرد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تقسیم حافظه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معمولاً حافظه به دو بخش کلی تقسیم می‌شود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هسته سیستم‌عامل</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(Kernel):</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اغلب در بالای حافظه قرار می‌گیرد (مثل ویندوز و لینوکس)</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فرآیندهای کاربر</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پایین حافظه جای می‌گیرند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جای‌گذاری به عواملی مثل محل بردار وقفه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(interrupt vector)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بستگی دارد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230612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۹: حافظه اصلی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8560E35A-794D-4ECB-A0B0-C5E4764E2BAF}"/>
              </a:ext>
            </a:extLst>
          </p:cNvPr>
          <p:cNvSpPr>
            <a:spLocks noGrp="1" noChangeArrowheads="1"/>
          </p:cNvSpPr>
          <p:nvPr>
            <p:ph type="title"/>
          </p:nvPr>
        </p:nvSpPr>
        <p:spPr>
          <a:xfrm>
            <a:off x="866775" y="232005"/>
            <a:ext cx="7820025" cy="576262"/>
          </a:xfrm>
        </p:spPr>
        <p:txBody>
          <a:bodyPr/>
          <a:lstStyle/>
          <a:p>
            <a:pPr eaLnBrk="1" hangingPunct="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تخصیص پیوسته</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(ادامه)</a:t>
            </a:r>
            <a:endParaRPr lang="en-US" altLang="en-US" dirty="0"/>
          </a:p>
        </p:txBody>
      </p:sp>
      <p:sp>
        <p:nvSpPr>
          <p:cNvPr id="19459" name="Rectangle 1027">
            <a:extLst>
              <a:ext uri="{FF2B5EF4-FFF2-40B4-BE49-F238E27FC236}">
                <a16:creationId xmlns:a16="http://schemas.microsoft.com/office/drawing/2014/main" id="{05D35068-7CB7-493B-864A-9C27D4AD815C}"/>
              </a:ext>
            </a:extLst>
          </p:cNvPr>
          <p:cNvSpPr>
            <a:spLocks noGrp="1" noChangeArrowheads="1"/>
          </p:cNvSpPr>
          <p:nvPr>
            <p:ph idx="1"/>
          </p:nvPr>
        </p:nvSpPr>
        <p:spPr>
          <a:xfrm>
            <a:off x="273465" y="1093787"/>
            <a:ext cx="8613216" cy="5366747"/>
          </a:xfrm>
        </p:spPr>
        <p:txBody>
          <a:bodyPr/>
          <a:lstStyle/>
          <a:p>
            <a:pPr marL="0" marR="0" algn="r" rtl="1">
              <a:lnSpc>
                <a:spcPct val="115000"/>
              </a:lnSpc>
              <a:spcAft>
                <a:spcPts val="800"/>
              </a:spcAft>
              <a:buNone/>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رجیسترهای جابجایی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(Relocation Registers) </a:t>
            </a:r>
            <a:r>
              <a:rPr lang="fa-IR"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این رجیسترها کمک می‌کنند که فرآیندهای کاربر نتوانند به هم یا به سیستم‌عامل آسیب بزنند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مثل نگهبان‌هایی هستند که تعیین می‌کنند یک برنامه تا کجا اجازه‌ی دسترسی به حافظه دارد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400" b="1" kern="100" dirty="0">
              <a:effectLst/>
              <a:latin typeface="Segoe UI Emoji" panose="020B0502040204020203" pitchFamily="34" charset="0"/>
              <a:ea typeface="Aptos" panose="020B0004020202020204" pitchFamily="34" charset="0"/>
              <a:cs typeface="B Nazanin" panose="00000400000000000000" pitchFamily="2" charset="-78"/>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latin typeface="Segoe UI Emoji" panose="020B0502040204020203" pitchFamily="34" charset="0"/>
                <a:cs typeface="B Nazanin" panose="00000400000000000000" pitchFamily="2" charset="-78"/>
              </a:rPr>
              <a:t>واحد مدیریت حافظه</a:t>
            </a:r>
            <a:r>
              <a:rPr lang="en-US" sz="2400" b="1" kern="100" dirty="0">
                <a:latin typeface="Segoe UI Emoji" panose="020B0502040204020203" pitchFamily="34" charset="0"/>
                <a:cs typeface="B Nazanin" panose="00000400000000000000" pitchFamily="2" charset="-78"/>
              </a:rPr>
              <a:t> (MMU) </a:t>
            </a:r>
            <a:r>
              <a:rPr lang="ar-SA" sz="2400" b="1" kern="100" dirty="0">
                <a:latin typeface="Segoe UI Emoji" panose="020B0502040204020203" pitchFamily="34" charset="0"/>
                <a:cs typeface="B Nazanin" panose="00000400000000000000" pitchFamily="2" charset="-78"/>
              </a:rPr>
              <a:t>آدرس‌های منطقی را به‌صورت پویا به آدرس‌های فیزیکی ترجمه می‌کند</a:t>
            </a:r>
            <a:r>
              <a:rPr lang="en-US" sz="2400" b="1" kern="100" dirty="0">
                <a:latin typeface="Segoe UI Emoji" panose="020B0502040204020203"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latin typeface="Segoe UI Emoji" panose="020B0502040204020203" pitchFamily="34" charset="0"/>
                <a:cs typeface="B Nazanin" panose="00000400000000000000" pitchFamily="2" charset="-78"/>
              </a:rPr>
              <a:t>این روش اجازه می‌دهد</a:t>
            </a:r>
            <a:r>
              <a:rPr lang="en-US" sz="2400" b="1" kern="100" dirty="0">
                <a:latin typeface="Segoe UI Emoji" panose="020B0502040204020203" pitchFamily="34" charset="0"/>
                <a:cs typeface="B Nazanin" panose="00000400000000000000" pitchFamily="2" charset="-78"/>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400" b="1" kern="100" dirty="0">
                <a:latin typeface="Segoe UI Emoji" panose="020B0502040204020203" pitchFamily="34" charset="0"/>
                <a:cs typeface="B Nazanin" panose="00000400000000000000" pitchFamily="2" charset="-78"/>
              </a:rPr>
              <a:t>کد هسته موقتی باشد و در زمان لازم </a:t>
            </a:r>
            <a:r>
              <a:rPr lang="fa-IR" sz="2400" b="1" kern="100" dirty="0">
                <a:latin typeface="Segoe UI Emoji" panose="020B0502040204020203" pitchFamily="34" charset="0"/>
                <a:cs typeface="B Nazanin" panose="00000400000000000000" pitchFamily="2" charset="-78"/>
              </a:rPr>
              <a:t>(بخش‌های غیرضروری هسته)</a:t>
            </a:r>
            <a:r>
              <a:rPr lang="ar-SA" sz="2400" b="1" kern="100" dirty="0">
                <a:latin typeface="Segoe UI Emoji" panose="020B0502040204020203" pitchFamily="34" charset="0"/>
                <a:cs typeface="B Nazanin" panose="00000400000000000000" pitchFamily="2" charset="-78"/>
              </a:rPr>
              <a:t> حذف شود</a:t>
            </a:r>
            <a:r>
              <a:rPr lang="en-US" sz="2400" b="1" kern="100" dirty="0">
                <a:latin typeface="Segoe UI Emoji" panose="020B0502040204020203" pitchFamily="34" charset="0"/>
                <a:cs typeface="B Nazanin" panose="00000400000000000000" pitchFamily="2" charset="-78"/>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400" b="1" kern="100" dirty="0">
                <a:latin typeface="Segoe UI Emoji" panose="020B0502040204020203" pitchFamily="34" charset="0"/>
                <a:cs typeface="B Nazanin" panose="00000400000000000000" pitchFamily="2" charset="-78"/>
              </a:rPr>
              <a:t>اندازه هسته در صورت نیاز تغییر کند، بدون آسیب به برنامه‌های دیگر</a:t>
            </a:r>
            <a:r>
              <a:rPr lang="en-US" sz="2400" b="1" kern="100" dirty="0">
                <a:latin typeface="Segoe UI Emoji" panose="020B0502040204020203"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879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539788-E800-4271-88C5-165DD45312EB}"/>
              </a:ext>
            </a:extLst>
          </p:cNvPr>
          <p:cNvSpPr>
            <a:spLocks noGrp="1" noChangeArrowheads="1"/>
          </p:cNvSpPr>
          <p:nvPr>
            <p:ph type="title"/>
          </p:nvPr>
        </p:nvSpPr>
        <p:spPr>
          <a:xfrm>
            <a:off x="788693" y="232005"/>
            <a:ext cx="8442325" cy="576262"/>
          </a:xfrm>
        </p:spPr>
        <p:txBody>
          <a:bodyPr/>
          <a:lstStyle/>
          <a:p>
            <a:pPr eaLnBrk="1" hangingPunct="1"/>
            <a:r>
              <a:rPr lang="en-US" altLang="en-US" sz="2400" dirty="0"/>
              <a:t>Hardware Support for Relocation and Limit Registers</a:t>
            </a:r>
          </a:p>
        </p:txBody>
      </p:sp>
      <p:pic>
        <p:nvPicPr>
          <p:cNvPr id="20483" name="Picture 4" descr="8">
            <a:extLst>
              <a:ext uri="{FF2B5EF4-FFF2-40B4-BE49-F238E27FC236}">
                <a16:creationId xmlns:a16="http://schemas.microsoft.com/office/drawing/2014/main" id="{8B9138A6-75B5-441A-842E-43E123DF3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93" y="1882620"/>
            <a:ext cx="7776187" cy="38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69AD85B-657C-45B4-9A55-23530FD605F5}"/>
              </a:ext>
            </a:extLst>
          </p:cNvPr>
          <p:cNvSpPr txBox="1"/>
          <p:nvPr/>
        </p:nvSpPr>
        <p:spPr>
          <a:xfrm>
            <a:off x="1686560" y="3154680"/>
            <a:ext cx="1351280" cy="548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6" name="TextBox 5">
            <a:extLst>
              <a:ext uri="{FF2B5EF4-FFF2-40B4-BE49-F238E27FC236}">
                <a16:creationId xmlns:a16="http://schemas.microsoft.com/office/drawing/2014/main" id="{A702175D-AB3C-4B8F-AF14-C7284E8A46B7}"/>
              </a:ext>
            </a:extLst>
          </p:cNvPr>
          <p:cNvSpPr txBox="1"/>
          <p:nvPr/>
        </p:nvSpPr>
        <p:spPr>
          <a:xfrm>
            <a:off x="2143760" y="5445046"/>
            <a:ext cx="252984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تله: خطای آدرس</a:t>
            </a:r>
            <a:endParaRPr lang="en-US" dirty="0"/>
          </a:p>
        </p:txBody>
      </p:sp>
      <p:sp>
        <p:nvSpPr>
          <p:cNvPr id="8" name="TextBox 7">
            <a:extLst>
              <a:ext uri="{FF2B5EF4-FFF2-40B4-BE49-F238E27FC236}">
                <a16:creationId xmlns:a16="http://schemas.microsoft.com/office/drawing/2014/main" id="{91B01E59-61B8-4498-B69B-FBA797533FEA}"/>
              </a:ext>
            </a:extLst>
          </p:cNvPr>
          <p:cNvSpPr txBox="1"/>
          <p:nvPr/>
        </p:nvSpPr>
        <p:spPr>
          <a:xfrm>
            <a:off x="2736269" y="1037322"/>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محدودیت ثبات</a:t>
            </a:r>
            <a:endParaRPr lang="en-US" sz="2400" dirty="0"/>
          </a:p>
        </p:txBody>
      </p:sp>
      <p:sp>
        <p:nvSpPr>
          <p:cNvPr id="11" name="TextBox 10">
            <a:extLst>
              <a:ext uri="{FF2B5EF4-FFF2-40B4-BE49-F238E27FC236}">
                <a16:creationId xmlns:a16="http://schemas.microsoft.com/office/drawing/2014/main" id="{8AEB9264-F5CB-48EF-8D67-C4A70128428A}"/>
              </a:ext>
            </a:extLst>
          </p:cNvPr>
          <p:cNvSpPr txBox="1"/>
          <p:nvPr/>
        </p:nvSpPr>
        <p:spPr>
          <a:xfrm>
            <a:off x="4673600" y="1051623"/>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ثبات جایگذاری</a:t>
            </a:r>
            <a:endParaRPr lang="en-US" sz="2400" dirty="0"/>
          </a:p>
        </p:txBody>
      </p:sp>
      <p:sp>
        <p:nvSpPr>
          <p:cNvPr id="12" name="TextBox 11">
            <a:extLst>
              <a:ext uri="{FF2B5EF4-FFF2-40B4-BE49-F238E27FC236}">
                <a16:creationId xmlns:a16="http://schemas.microsoft.com/office/drawing/2014/main" id="{E192B1CF-F59B-4684-9CA9-F1B351D7FB2F}"/>
              </a:ext>
            </a:extLst>
          </p:cNvPr>
          <p:cNvSpPr txBox="1"/>
          <p:nvPr/>
        </p:nvSpPr>
        <p:spPr>
          <a:xfrm>
            <a:off x="5742442" y="3056989"/>
            <a:ext cx="1052556"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9" name="TextBox 8">
            <a:extLst>
              <a:ext uri="{FF2B5EF4-FFF2-40B4-BE49-F238E27FC236}">
                <a16:creationId xmlns:a16="http://schemas.microsoft.com/office/drawing/2014/main" id="{7FF60780-57F5-42B9-B5B3-69698CE7A43B}"/>
              </a:ext>
            </a:extLst>
          </p:cNvPr>
          <p:cNvSpPr txBox="1"/>
          <p:nvPr/>
        </p:nvSpPr>
        <p:spPr>
          <a:xfrm>
            <a:off x="3601863" y="4204851"/>
            <a:ext cx="508664"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خیر</a:t>
            </a:r>
            <a:endParaRPr lang="en-US" dirty="0"/>
          </a:p>
        </p:txBody>
      </p:sp>
      <p:sp>
        <p:nvSpPr>
          <p:cNvPr id="10" name="TextBox 9">
            <a:extLst>
              <a:ext uri="{FF2B5EF4-FFF2-40B4-BE49-F238E27FC236}">
                <a16:creationId xmlns:a16="http://schemas.microsoft.com/office/drawing/2014/main" id="{E97D7C26-1F4D-438B-9A1A-C4385228BE92}"/>
              </a:ext>
            </a:extLst>
          </p:cNvPr>
          <p:cNvSpPr txBox="1"/>
          <p:nvPr/>
        </p:nvSpPr>
        <p:spPr>
          <a:xfrm>
            <a:off x="4031053" y="3333988"/>
            <a:ext cx="78023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بلی</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حافظه به چند قسمت (پارتیشن) تقسیم می‌شود و هر برنامه در یک بخش جداگانه اجرا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اما تعداد برنامه‌هایی که می‌توانند هم‌زمان اجرا شوند، محدود به تعداد پارتیشن‌ها است</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این روش، درجه چندبرنامگی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تعداد پارتیشن‌ها محدود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کارایی بیشتر، </a:t>
            </a: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اندازه‌های پارتیشن‌ها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متغیر هستند (متناسب با نیازهای یک فرآیند خاص)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(Hole):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بلوکی از حافظه در دسترس؛ سوراخ‌ها با اندازه‌های مختلف در سراسر حافظه پراکنده‌اند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37" y="4779078"/>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449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فرآیندی وارد می‌شود، حافظه‌ای از یک </a:t>
            </a:r>
            <a:r>
              <a:rPr lang="fa-IR" sz="2400" dirty="0">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به اندازه‌ی کافی برای جای دادن آن به آن اختصاص داده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خارج شدن یک فرآیند، پارتیشن آن را آزاد می‌کند و پارتیشن‌های مجاور آزاد با هم ترکیب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اطلاعات زیر را نگهداری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الف) پارتیشن‌های اختصاص‌یافته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 پارتیشن‌های آزاد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فضاهای خالی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62" y="4771506"/>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68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288099" y="235762"/>
            <a:ext cx="8474187" cy="576262"/>
          </a:xfrm>
        </p:spPr>
        <p:txBody>
          <a:bodyPr/>
          <a:lstStyle/>
          <a:p>
            <a:pPr rtl="1" eaLnBrk="1" hangingPunct="1"/>
            <a:r>
              <a:rPr lang="fa-IR" sz="2400" b="1" dirty="0">
                <a:cs typeface="B Nazanin" panose="00000400000000000000" pitchFamily="2" charset="-78"/>
              </a:rPr>
              <a:t>مشکل تخصیص پویا‌ی حافظه </a:t>
            </a:r>
            <a:r>
              <a:rPr lang="en-US" sz="2400" b="1" dirty="0">
                <a:cs typeface="B Nazanin" panose="00000400000000000000" pitchFamily="2" charset="-78"/>
              </a:rPr>
              <a:t>Dynamic Storage-Allocation Problem</a:t>
            </a:r>
            <a:endParaRPr lang="en-US" altLang="en-US" sz="2400" dirty="0">
              <a:cs typeface="B Nazanin" panose="00000400000000000000" pitchFamily="2" charset="-78"/>
            </a:endParaRP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idx="1"/>
          </p:nvPr>
        </p:nvSpPr>
        <p:spPr>
          <a:xfrm>
            <a:off x="555079" y="1006299"/>
            <a:ext cx="8313223" cy="4978865"/>
          </a:xfrm>
        </p:spPr>
        <p:txBody>
          <a:bodyPr/>
          <a:lstStyle/>
          <a:p>
            <a:pPr marL="0" marR="0" algn="r" rtl="1">
              <a:lnSpc>
                <a:spcPct val="107000"/>
              </a:lnSpc>
              <a:spcBef>
                <a:spcPts val="0"/>
              </a:spcBef>
              <a:spcAft>
                <a:spcPts val="800"/>
              </a:spcAf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چگونه می‌توان درخواست فضای به اندازه‌ی</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از لیستی از سوراخ‌های آزاد را برآورده کرد؟</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اولین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(First-fit):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اولین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که به اندازه‌ی کافی بزرگ است</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بهترین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(Best-fit):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کوچکترین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که به اندازه‌ی کافی بزرگ است؛ مگر اینکه بر اساس اندازه مرتب شده باشند، کل لیست را باید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این روش کوچکترین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باقی‌مانده را ایجاد می‌کند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بدترین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(Worst-fit):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بزرگترین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همچنین باید کل لیست را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p>
          <a:p>
            <a:pPr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latin typeface="Times New Roman" panose="02020603050405020304" pitchFamily="18" charset="0"/>
                <a:cs typeface="B Nazanin" panose="00000400000000000000" pitchFamily="2" charset="-78"/>
              </a:rPr>
              <a:t>این روش بزرگترین </a:t>
            </a:r>
            <a:r>
              <a:rPr lang="fa-IR" sz="2200" dirty="0">
                <a:latin typeface="Times New Roman" panose="02020603050405020304" pitchFamily="18" charset="0"/>
                <a:cs typeface="B Nazanin" panose="00000400000000000000" pitchFamily="2" charset="-78"/>
              </a:rPr>
              <a:t>فضای خالی</a:t>
            </a:r>
            <a:r>
              <a:rPr lang="ar-SA" sz="2200" dirty="0">
                <a:latin typeface="Times New Roman" panose="02020603050405020304" pitchFamily="18" charset="0"/>
                <a:cs typeface="B Nazanin" panose="00000400000000000000" pitchFamily="2" charset="-78"/>
              </a:rPr>
              <a:t> باقی‌مانده را ایجاد می‌کند</a:t>
            </a:r>
            <a:r>
              <a:rPr lang="en-US" sz="2200" dirty="0">
                <a:latin typeface="Times New Roman" panose="02020603050405020304" pitchFamily="18" charset="0"/>
                <a:cs typeface="B Nazanin" panose="00000400000000000000" pitchFamily="2" charset="-78"/>
              </a:rPr>
              <a:t>.</a:t>
            </a:r>
            <a:endParaRPr lang="en-US" sz="2200" dirty="0">
              <a:latin typeface="Calibri" panose="020F0502020204030204" pitchFamily="34" charset="0"/>
              <a:ea typeface="Times New Roman" panose="02020603050405020304" pitchFamily="18" charset="0"/>
              <a:cs typeface="Arial" panose="020B0604020202020204" pitchFamily="34" charset="0"/>
            </a:endParaRPr>
          </a:p>
          <a:p>
            <a:pPr algn="r" rtl="1"/>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اولین برازش و بهترین برازش از نظر سرعت و استفاده از حافظه نسبت به بدترین برازش بهتر عمل می‌کنند</a:t>
            </a:r>
            <a:endParaRPr lang="en-US" altLang="en-US" sz="2200" dirty="0"/>
          </a:p>
        </p:txBody>
      </p:sp>
    </p:spTree>
    <p:extLst>
      <p:ext uri="{BB962C8B-B14F-4D97-AF65-F5344CB8AC3E}">
        <p14:creationId xmlns:p14="http://schemas.microsoft.com/office/powerpoint/2010/main" val="345400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237995" y="1114425"/>
            <a:ext cx="8512898" cy="4999038"/>
          </a:xfrm>
        </p:spPr>
        <p:txBody>
          <a:bodyPr/>
          <a:lstStyle/>
          <a:p>
            <a:pPr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فرض کنید یک طرح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r>
              <a:rPr lang="ar-SA" sz="2200" dirty="0">
                <a:effectLst/>
                <a:latin typeface="Calibri" panose="020F0502020204030204" pitchFamily="34" charset="0"/>
                <a:ea typeface="Calibri" panose="020F0502020204030204" pitchFamily="34" charset="0"/>
                <a:cs typeface="B Nazanin" panose="00000400000000000000" pitchFamily="2" charset="-78"/>
              </a:rPr>
              <a:t> با فضایی خالی به اندازه </a:t>
            </a:r>
            <a:r>
              <a:rPr lang="fa-IR" sz="2200" dirty="0">
                <a:effectLst/>
                <a:latin typeface="Calibri" panose="020F0502020204030204" pitchFamily="34" charset="0"/>
                <a:ea typeface="Calibri" panose="020F0502020204030204" pitchFamily="34" charset="0"/>
                <a:cs typeface="B Nazanin" panose="00000400000000000000" pitchFamily="2" charset="-78"/>
              </a:rPr>
              <a:t>۱۸۴۶۴</a:t>
            </a:r>
            <a:r>
              <a:rPr lang="ar-SA" sz="2200" dirty="0">
                <a:effectLst/>
                <a:latin typeface="Calibri" panose="020F0502020204030204" pitchFamily="34" charset="0"/>
                <a:ea typeface="Calibri" panose="020F0502020204030204" pitchFamily="34" charset="0"/>
                <a:cs typeface="B Nazanin" panose="00000400000000000000" pitchFamily="2" charset="-78"/>
              </a:rPr>
              <a:t> بایت داریم</a:t>
            </a:r>
            <a:r>
              <a:rPr lang="en-US" sz="2200" dirty="0">
                <a:effectLst/>
                <a:latin typeface="Calibri" panose="020F0502020204030204" pitchFamily="34" charset="0"/>
                <a:ea typeface="Calibri" panose="020F0502020204030204" pitchFamily="34"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اگر فرآیند بعدی </a:t>
            </a:r>
            <a:r>
              <a:rPr lang="fa-IR" sz="2200" dirty="0">
                <a:effectLst/>
                <a:latin typeface="Calibri" panose="020F0502020204030204" pitchFamily="34" charset="0"/>
                <a:ea typeface="Calibri" panose="020F0502020204030204" pitchFamily="34" charset="0"/>
                <a:cs typeface="B Nazanin" panose="00000400000000000000" pitchFamily="2" charset="-78"/>
              </a:rPr>
              <a:t>۱۸۴۶۲</a:t>
            </a:r>
            <a:r>
              <a:rPr lang="ar-SA" sz="2200" dirty="0">
                <a:effectLst/>
                <a:latin typeface="Calibri" panose="020F0502020204030204" pitchFamily="34" charset="0"/>
                <a:ea typeface="Calibri" panose="020F0502020204030204" pitchFamily="34" charset="0"/>
                <a:cs typeface="B Nazanin" panose="00000400000000000000" pitchFamily="2" charset="-78"/>
              </a:rPr>
              <a:t> بایت حافظه درخواست کند، چه اتفاقی می‌افتد؟ </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اگر دقیقاً همان بلوک درخواستی را اختصاص دهیم، با یک فضای خالی </a:t>
            </a:r>
            <a:r>
              <a:rPr lang="fa-IR" sz="2200" dirty="0">
                <a:effectLst/>
                <a:latin typeface="Calibri" panose="020F0502020204030204" pitchFamily="34" charset="0"/>
                <a:ea typeface="Calibri" panose="020F0502020204030204" pitchFamily="34" charset="0"/>
                <a:cs typeface="B Nazanin" panose="00000400000000000000" pitchFamily="2" charset="-78"/>
              </a:rPr>
              <a:t>۲</a:t>
            </a:r>
            <a:r>
              <a:rPr lang="ar-SA" sz="2200" dirty="0">
                <a:effectLst/>
                <a:latin typeface="Calibri" panose="020F0502020204030204" pitchFamily="34" charset="0"/>
                <a:ea typeface="Calibri" panose="020F0502020204030204" pitchFamily="34" charset="0"/>
                <a:cs typeface="B Nazanin" panose="00000400000000000000" pitchFamily="2" charset="-78"/>
              </a:rPr>
              <a:t> بایتی باقی می‌مانیم</a:t>
            </a:r>
            <a:r>
              <a:rPr lang="en-US" sz="2200" dirty="0">
                <a:effectLst/>
                <a:latin typeface="Calibri" panose="020F0502020204030204" pitchFamily="34" charset="0"/>
                <a:ea typeface="Calibri" panose="020F0502020204030204" pitchFamily="34" charset="0"/>
                <a:cs typeface="B Nazanin" panose="00000400000000000000" pitchFamily="2" charset="-78"/>
              </a:rPr>
              <a:t>.</a:t>
            </a:r>
            <a:endParaRPr lang="en-US" sz="2200" dirty="0">
              <a:effectLst/>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مدیریت این فضای خالی کوچک، از خود آن فضا، کارایی کمتری خواهد داشت</a:t>
            </a:r>
            <a:r>
              <a:rPr lang="en-US" sz="2200" dirty="0">
                <a:latin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latin typeface="Calibri" panose="020F0502020204030204" pitchFamily="34" charset="0"/>
                <a:cs typeface="B Nazanin" panose="00000400000000000000" pitchFamily="2" charset="-78"/>
              </a:rPr>
              <a:t>پراکندگی خارجی</a:t>
            </a:r>
            <a:r>
              <a:rPr lang="en-US" sz="2200" b="1" dirty="0">
                <a:latin typeface="Calibri" panose="020F0502020204030204" pitchFamily="34" charset="0"/>
                <a:cs typeface="B Nazanin" panose="00000400000000000000" pitchFamily="2" charset="-78"/>
              </a:rPr>
              <a:t> (External Fragmentation):</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زمانی رخ می‌دهد که فضای خالی کافی در حافظه وجود داشته باشد، اما این فضا به قطعات کوچک غیرقابل استفاده تقسیم شود</a:t>
            </a:r>
            <a:r>
              <a:rPr lang="en-US" sz="22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هیچ یک از قطعات به تنهایی برای برآورده کردن نیازهای حافظه یک فرایند جدید کافی نیست</a:t>
            </a:r>
            <a:r>
              <a:rPr lang="en-US" sz="22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200" dirty="0">
              <a:latin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623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855663" y="1114425"/>
            <a:ext cx="7663186" cy="4999038"/>
          </a:xfrm>
        </p:spPr>
        <p:txBody>
          <a:bodyPr/>
          <a:lstStyle/>
          <a:p>
            <a:pPr marL="342900" marR="0" lvl="0" indent="-342900" algn="r" rtl="1">
              <a:buFont typeface="Wingdings" panose="05000000000000000000" pitchFamily="2" charset="2"/>
              <a:buChar char=""/>
              <a:tabLst>
                <a:tab pos="457200" algn="l"/>
              </a:tabLst>
            </a:pPr>
            <a:r>
              <a:rPr lang="ar-SA" sz="2400" b="1" dirty="0">
                <a:latin typeface="Calibri" panose="020F0502020204030204" pitchFamily="34" charset="0"/>
                <a:cs typeface="B Nazanin" panose="00000400000000000000" pitchFamily="2" charset="-78"/>
              </a:rPr>
              <a:t>پراکندگی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داخلی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(Internal Fragmentation):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حافظه‌ی اختصاص‌یافته ممکن است کمی بزرگ‌تر از حافظه‌ی درخواست‌شده باشد؛ این اختلاف اندازه، حافظه‌ای داخلی یک پارتیشن است که استفاده نمی‌شود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تحلیل اولین برازش نشان می‌دهد که با اختصاص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تقریبا نیم 0.5</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دیگری از بلوک‌ها دست می‌روند که تقریبا یک سوم حافظه می‌شود که غیرقابل استفاده می‌شود.این خاصیت به قانون ۵۰ درصد شناخته می‌شود.  </a:t>
            </a:r>
          </a:p>
        </p:txBody>
      </p:sp>
      <p:pic>
        <p:nvPicPr>
          <p:cNvPr id="1027" name="Picture 3" descr="Memory Management in Operating Systems Explained">
            <a:extLst>
              <a:ext uri="{FF2B5EF4-FFF2-40B4-BE49-F238E27FC236}">
                <a16:creationId xmlns:a16="http://schemas.microsoft.com/office/drawing/2014/main" id="{184F688C-2D95-478D-813C-83E6E462D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33"/>
          <a:stretch/>
        </p:blipFill>
        <p:spPr bwMode="auto">
          <a:xfrm>
            <a:off x="1443526" y="3732075"/>
            <a:ext cx="6655409" cy="27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6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F2A57-A8CF-E36F-D23A-20F078A5797B}"/>
            </a:ext>
          </a:extLst>
        </p:cNvPr>
        <p:cNvGrpSpPr/>
        <p:nvPr/>
      </p:nvGrpSpPr>
      <p:grpSpPr>
        <a:xfrm>
          <a:off x="0" y="0"/>
          <a:ext cx="0" cy="0"/>
          <a:chOff x="0" y="0"/>
          <a:chExt cx="0" cy="0"/>
        </a:xfrm>
      </p:grpSpPr>
      <p:sp>
        <p:nvSpPr>
          <p:cNvPr id="24578" name="Title 1">
            <a:extLst>
              <a:ext uri="{FF2B5EF4-FFF2-40B4-BE49-F238E27FC236}">
                <a16:creationId xmlns:a16="http://schemas.microsoft.com/office/drawing/2014/main" id="{4E722EE9-38ED-7434-2399-23A2763BE804}"/>
              </a:ext>
            </a:extLst>
          </p:cNvPr>
          <p:cNvSpPr>
            <a:spLocks noGrp="1"/>
          </p:cNvSpPr>
          <p:nvPr>
            <p:ph type="title"/>
          </p:nvPr>
        </p:nvSpPr>
        <p:spPr>
          <a:xfrm>
            <a:off x="457200" y="248493"/>
            <a:ext cx="8229600" cy="576263"/>
          </a:xfrm>
        </p:spPr>
        <p:txBody>
          <a:bodyPr/>
          <a:lstStyle/>
          <a:p>
            <a:r>
              <a:rPr lang="ar-SA" sz="3200" b="1" dirty="0">
                <a:latin typeface="Calibri" panose="020F0502020204030204" pitchFamily="34" charset="0"/>
                <a:cs typeface="B Nazanin" panose="00000400000000000000" pitchFamily="2" charset="-78"/>
              </a:rPr>
              <a:t>پراکندگی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4579" name="Content Placeholder 2">
            <a:extLst>
              <a:ext uri="{FF2B5EF4-FFF2-40B4-BE49-F238E27FC236}">
                <a16:creationId xmlns:a16="http://schemas.microsoft.com/office/drawing/2014/main" id="{F7E7DA0E-F1D7-4EA4-C6BE-3755B8F1C97E}"/>
              </a:ext>
            </a:extLst>
          </p:cNvPr>
          <p:cNvSpPr>
            <a:spLocks noGrp="1"/>
          </p:cNvSpPr>
          <p:nvPr>
            <p:ph idx="1"/>
          </p:nvPr>
        </p:nvSpPr>
        <p:spPr>
          <a:xfrm>
            <a:off x="849086" y="1154113"/>
            <a:ext cx="7953082" cy="5169775"/>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فشرده‌سازی حافظه چیست؟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وقتی حافظه دچار پراکندگی خارجی (فضاهای خالی کوچک و جدا از هم) شود، می‌توان با فشرده‌سازی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(Compaction)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مشکل را کاهش داد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فشرده‌سازی یعنی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جابجا کردن برنامه‌ها در حافظه برای اینکه همه فضای آزاد در یک بلوک پیوسته جمع 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شبیه این است که کتاب‌های پراکنده روی قفسه را کنار هم بچینیم تا فضای خالی وسط‌ها از بین برود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اما فقط وقتی ممکن است که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سیستم اجازه دهد آدرس حافظه در حین اجرا تغییر کند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(dynamic relocation).</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یعنی برنامه‌ها بتوانند بعد از شروع هم، جایشان را در حافظه عوض کنند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Aft>
                <a:spcPts val="800"/>
              </a:spcAft>
              <a:buNone/>
            </a:pPr>
            <a:r>
              <a:rPr lang="en-US" sz="20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93622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457200" y="248493"/>
            <a:ext cx="8229600" cy="576263"/>
          </a:xfrm>
        </p:spPr>
        <p:txBody>
          <a:bodyPr/>
          <a:lstStyle/>
          <a:p>
            <a:r>
              <a:rPr lang="ar-SA" sz="3200" b="1" dirty="0">
                <a:latin typeface="Calibri" panose="020F0502020204030204" pitchFamily="34" charset="0"/>
                <a:cs typeface="B Nazanin" panose="00000400000000000000" pitchFamily="2" charset="-78"/>
              </a:rPr>
              <a:t>پراکندگی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849086" y="1154113"/>
            <a:ext cx="7953082" cy="5169775"/>
          </a:xfrm>
        </p:spPr>
        <p:txBody>
          <a:bodyPr/>
          <a:lstStyle/>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مشکل در عملیات</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I/O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ورودی/خروجی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وقتی برنامه‌ای در حال استفاده از دستگاه‌های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I/O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(مثلاً دیسک یا چاپگر) است، جابه‌جا کردن آن در حافظه ممکن است باعث از دست رفتن داده‌ها شود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راه‌حل‌ها</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نگه داشتن کل برنامه در حافظه (امن ولی حافظه‌بر)</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استفاده از بافرهایی که توسط سیستم‌عامل مدیریت می‌شوند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400" b="1" kern="100" dirty="0">
                <a:effectLst/>
                <a:latin typeface="B Nazanin" panose="00000400000000000000" pitchFamily="2" charset="-78"/>
                <a:ea typeface="Aptos" panose="020B0004020202020204" pitchFamily="34" charset="0"/>
                <a:cs typeface="Arial" panose="020B0604020202020204" pitchFamily="34" charset="0"/>
              </a:rPr>
              <a:t> </a:t>
            </a:r>
            <a:r>
              <a:rPr lang="ar-SA" sz="2400" b="1" kern="100" dirty="0">
                <a:effectLst/>
                <a:latin typeface="B Nazanin" panose="00000400000000000000" pitchFamily="2" charset="-78"/>
                <a:ea typeface="Aptos" panose="020B0004020202020204" pitchFamily="34" charset="0"/>
                <a:cs typeface="Arial" panose="020B0604020202020204" pitchFamily="34" charset="0"/>
              </a:rPr>
              <a:t>رویکرد بهتر و رایج‌تر</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885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صفحه 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290342" y="1046956"/>
            <a:ext cx="8563315" cy="4764087"/>
          </a:xfrm>
        </p:spPr>
        <p:txBody>
          <a:bodyPr/>
          <a:lstStyle/>
          <a:p>
            <a:pPr marL="0" marR="0" algn="r" rtl="1">
              <a:spcBef>
                <a:spcPts val="0"/>
              </a:spcBef>
              <a:spcAft>
                <a:spcPts val="0"/>
              </a:spcAft>
            </a:pPr>
            <a:r>
              <a:rPr lang="ar-SA" sz="2400" dirty="0">
                <a:solidFill>
                  <a:srgbClr val="1F1F1F"/>
                </a:solidFill>
                <a:effectLst/>
                <a:latin typeface="Google Sans"/>
                <a:ea typeface="Times New Roman" panose="02020603050405020304" pitchFamily="18" charset="0"/>
                <a:cs typeface="B Nazanin" panose="00000400000000000000" pitchFamily="2" charset="-78"/>
              </a:rPr>
              <a:t>فضای آدرس فیزیکی یک فرآیند می‌تواند </a:t>
            </a:r>
            <a:r>
              <a:rPr lang="ar-SA" sz="2400" b="1" dirty="0">
                <a:solidFill>
                  <a:srgbClr val="1F1F1F"/>
                </a:solidFill>
                <a:effectLst/>
                <a:latin typeface="Google Sans"/>
                <a:ea typeface="Times New Roman" panose="02020603050405020304" pitchFamily="18" charset="0"/>
                <a:cs typeface="B Nazanin" panose="00000400000000000000" pitchFamily="2" charset="-78"/>
              </a:rPr>
              <a:t>غیرپیوسته</a:t>
            </a:r>
            <a:r>
              <a:rPr lang="ar-SA" sz="2400" dirty="0">
                <a:solidFill>
                  <a:srgbClr val="1F1F1F"/>
                </a:solidFill>
                <a:effectLst/>
                <a:latin typeface="Google Sans"/>
                <a:ea typeface="Times New Roman" panose="02020603050405020304" pitchFamily="18" charset="0"/>
                <a:cs typeface="B Nazanin" panose="00000400000000000000" pitchFamily="2" charset="-78"/>
              </a:rPr>
              <a:t> باشد. به این معنی که بخش‌های مختلف حافظه به فرآیند اختصاص داده می‌شود و این بخش‌ها الزاما مجاور هم قرار ندارند، به شرطی که فضای خالی در دسترس باشد. این روش مزایای زیر را به همراه دارد:</a:t>
            </a:r>
            <a:endParaRPr lang="en-US" sz="2400" dirty="0">
              <a:solidFill>
                <a:srgbClr val="1F1F1F"/>
              </a:solidFill>
              <a:effectLst/>
              <a:latin typeface="Google Sans"/>
              <a:ea typeface="Times New Roman" panose="02020603050405020304" pitchFamily="18" charset="0"/>
              <a:cs typeface="B Nazanin" panose="00000400000000000000" pitchFamily="2" charset="-78"/>
            </a:endParaRPr>
          </a:p>
          <a:p>
            <a:pPr marL="0" marR="0" algn="r" rtl="1">
              <a:spcBef>
                <a:spcPts val="0"/>
              </a:spcBef>
              <a:spcAft>
                <a:spcPts val="0"/>
              </a:spcAf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جلوگیری از </a:t>
            </a:r>
            <a:r>
              <a:rPr lang="fa-IR" sz="2400" b="1" dirty="0">
                <a:solidFill>
                  <a:srgbClr val="1F1F1F"/>
                </a:solidFill>
                <a:latin typeface="Google Sans"/>
                <a:ea typeface="Times New Roman" panose="02020603050405020304" pitchFamily="18" charset="0"/>
                <a:cs typeface="B Nazanin" panose="00000400000000000000" pitchFamily="2" charset="-78"/>
              </a:rPr>
              <a:t>پراکندکی خارجی</a:t>
            </a:r>
            <a:r>
              <a:rPr lang="ar-SA" sz="2400" b="1" dirty="0">
                <a:solidFill>
                  <a:srgbClr val="1F1F1F"/>
                </a:solidFill>
                <a:effectLst/>
                <a:latin typeface="Google Sans"/>
                <a:ea typeface="Times New Roman" panose="02020603050405020304" pitchFamily="18" charset="0"/>
                <a:cs typeface="B Nazanin" panose="00000400000000000000" pitchFamily="2" charset="-78"/>
              </a:rPr>
              <a:t> حافظه (</a:t>
            </a:r>
            <a:r>
              <a:rPr lang="en-US" sz="2400" b="1" dirty="0">
                <a:solidFill>
                  <a:srgbClr val="1F1F1F"/>
                </a:solidFill>
                <a:effectLst/>
                <a:latin typeface="Google Sans"/>
                <a:ea typeface="Times New Roman" panose="02020603050405020304" pitchFamily="18" charset="0"/>
                <a:cs typeface="B Nazanin" panose="00000400000000000000" pitchFamily="2" charset="-78"/>
              </a:rPr>
              <a:t>External Fragmentation</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سازگاری با اندازه‌های مختلف حافظه:</a:t>
            </a:r>
            <a:r>
              <a:rPr lang="ar-SA" sz="2400" dirty="0">
                <a:solidFill>
                  <a:srgbClr val="1F1F1F"/>
                </a:solidFill>
                <a:effectLst/>
                <a:latin typeface="Google Sans"/>
                <a:ea typeface="Times New Roman" panose="02020603050405020304" pitchFamily="18" charset="0"/>
                <a:cs typeface="B Nazanin" panose="00000400000000000000" pitchFamily="2" charset="-78"/>
              </a:rPr>
              <a:t> این روش دیگر با مشکل قطعه‌های حافظه با اندازه‌های نامناسب مواجه نیست و می‌تواند حافظه را به صورت بهینه‌تری مدیریت کند.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67763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1006475" y="214313"/>
            <a:ext cx="7743825" cy="576262"/>
          </a:xfrm>
        </p:spPr>
        <p:txBody>
          <a:bodyPr/>
          <a:lstStyle/>
          <a:p>
            <a:pPr eaLnBrk="1" hangingPunct="1"/>
            <a:r>
              <a:rPr lang="fa-IR" altLang="en-US" dirty="0">
                <a:cs typeface="B Nazanin" panose="00000400000000000000" pitchFamily="2" charset="-78"/>
              </a:rPr>
              <a:t>فصل ۹: حافظه اصلی</a:t>
            </a:r>
            <a:endParaRPr lang="en-US" altLang="en-US" dirty="0"/>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idx="1"/>
          </p:nvPr>
        </p:nvSpPr>
        <p:spPr>
          <a:xfrm>
            <a:off x="821094" y="1203325"/>
            <a:ext cx="7678381" cy="4483100"/>
          </a:xfrm>
        </p:spPr>
        <p:txBody>
          <a:bodyPr/>
          <a:lstStyle/>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پیش زمینه</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تخصیص حافظه پیوسته</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صفحه‌بندی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ساختار جدول صفحه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جایگزینی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(Swapping)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معماری‌های 32 و 64 بیتی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اینتل 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ARMv8</a:t>
            </a:r>
            <a:endParaRPr lang="en-US" sz="2400" dirty="0">
              <a:effectLst/>
              <a:latin typeface="Times New Roman" panose="02020603050405020304" pitchFamily="18" charset="0"/>
              <a:ea typeface="Times New Roman" panose="02020603050405020304" pitchFamily="18" charset="0"/>
            </a:endParaRPr>
          </a:p>
          <a:p>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مراحل صفحه‌بندی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136733" y="812642"/>
            <a:ext cx="8736162" cy="5265841"/>
          </a:xfrm>
        </p:spPr>
        <p:txBody>
          <a:bodyPr/>
          <a:lstStyle/>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۱.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اصلی: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اصلی به بلوک‌های با اندازه ثابت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فریم (</a:t>
            </a:r>
            <a:r>
              <a:rPr lang="en-US" sz="2200" b="1" dirty="0">
                <a:solidFill>
                  <a:srgbClr val="1F1F1F"/>
                </a:solidFill>
                <a:effectLst/>
                <a:latin typeface="Google Sans"/>
                <a:ea typeface="Times New Roman" panose="02020603050405020304" pitchFamily="18" charset="0"/>
                <a:cs typeface="B Nazanin" panose="00000400000000000000" pitchFamily="2" charset="-78"/>
              </a:rPr>
              <a:t>Frame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 اندازه فریم معمولا توان</a:t>
            </a:r>
            <a:r>
              <a:rPr lang="fa-IR" sz="2200" dirty="0">
                <a:solidFill>
                  <a:srgbClr val="1F1F1F"/>
                </a:solidFill>
                <a:effectLst/>
                <a:latin typeface="Google Sans"/>
                <a:ea typeface="Times New Roman" panose="02020603050405020304" pitchFamily="18" charset="0"/>
                <a:cs typeface="B Nazanin" panose="00000400000000000000" pitchFamily="2" charset="-78"/>
              </a:rPr>
              <a:t>ی</a:t>
            </a:r>
            <a:r>
              <a:rPr lang="ar-SA" sz="2200" dirty="0">
                <a:solidFill>
                  <a:srgbClr val="1F1F1F"/>
                </a:solidFill>
                <a:effectLst/>
                <a:latin typeface="Google Sans"/>
                <a:ea typeface="Times New Roman" panose="02020603050405020304" pitchFamily="18" charset="0"/>
                <a:cs typeface="B Nazanin" panose="00000400000000000000" pitchFamily="2" charset="-78"/>
              </a:rPr>
              <a:t> از </a:t>
            </a:r>
            <a:r>
              <a:rPr lang="fa-IR" sz="2200" dirty="0">
                <a:solidFill>
                  <a:srgbClr val="1F1F1F"/>
                </a:solidFill>
                <a:effectLst/>
                <a:latin typeface="Google Sans"/>
                <a:ea typeface="Times New Roman" panose="02020603050405020304" pitchFamily="18" charset="0"/>
                <a:cs typeface="B Nazanin" panose="00000400000000000000" pitchFamily="2" charset="-78"/>
              </a:rPr>
              <a:t>۲</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 و مقداری بین </a:t>
            </a:r>
            <a:r>
              <a:rPr lang="fa-IR" sz="2200" dirty="0">
                <a:solidFill>
                  <a:srgbClr val="1F1F1F"/>
                </a:solidFill>
                <a:effectLst/>
                <a:latin typeface="Google Sans"/>
                <a:ea typeface="Times New Roman" panose="02020603050405020304" pitchFamily="18" charset="0"/>
                <a:cs typeface="B Nazanin" panose="00000400000000000000" pitchFamily="2" charset="-78"/>
              </a:rPr>
              <a:t>۵۱۲</a:t>
            </a:r>
            <a:r>
              <a:rPr lang="ar-SA" sz="2200" dirty="0">
                <a:solidFill>
                  <a:srgbClr val="1F1F1F"/>
                </a:solidFill>
                <a:effectLst/>
                <a:latin typeface="Google Sans"/>
                <a:ea typeface="Times New Roman" panose="02020603050405020304" pitchFamily="18" charset="0"/>
                <a:cs typeface="B Nazanin" panose="00000400000000000000" pitchFamily="2" charset="-78"/>
              </a:rPr>
              <a:t> بایت تا </a:t>
            </a:r>
            <a:r>
              <a:rPr lang="fa-IR" sz="2200" dirty="0">
                <a:solidFill>
                  <a:srgbClr val="1F1F1F"/>
                </a:solidFill>
                <a:effectLst/>
                <a:latin typeface="Google Sans"/>
                <a:ea typeface="Times New Roman" panose="02020603050405020304" pitchFamily="18" charset="0"/>
                <a:cs typeface="B Nazanin" panose="00000400000000000000" pitchFamily="2" charset="-78"/>
              </a:rPr>
              <a:t>۱۶</a:t>
            </a:r>
            <a:r>
              <a:rPr lang="ar-SA" sz="2200" dirty="0">
                <a:solidFill>
                  <a:srgbClr val="1F1F1F"/>
                </a:solidFill>
                <a:effectLst/>
                <a:latin typeface="Google Sans"/>
                <a:ea typeface="Times New Roman" panose="02020603050405020304" pitchFamily="18" charset="0"/>
                <a:cs typeface="B Nazanin" panose="00000400000000000000" pitchFamily="2" charset="-78"/>
              </a:rPr>
              <a:t> مگابایت دارد.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۲.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منطقی: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منطقی فرآیند نیز به بلوک‌های با اندازه مشابه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صفحه (</a:t>
            </a:r>
            <a:r>
              <a:rPr lang="en-US" sz="2200" b="1" dirty="0">
                <a:solidFill>
                  <a:srgbClr val="1F1F1F"/>
                </a:solidFill>
                <a:effectLst/>
                <a:latin typeface="Google Sans"/>
                <a:ea typeface="Times New Roman" panose="02020603050405020304" pitchFamily="18" charset="0"/>
                <a:cs typeface="B Nazanin" panose="00000400000000000000" pitchFamily="2" charset="-78"/>
              </a:rPr>
              <a:t>Page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۳. </a:t>
            </a:r>
            <a:r>
              <a:rPr lang="ar-SA" sz="2200" b="1" dirty="0">
                <a:solidFill>
                  <a:srgbClr val="1F1F1F"/>
                </a:solidFill>
                <a:effectLst/>
                <a:latin typeface="Google Sans"/>
                <a:ea typeface="Times New Roman" panose="02020603050405020304" pitchFamily="18" charset="0"/>
                <a:cs typeface="B Nazanin" panose="00000400000000000000" pitchFamily="2" charset="-78"/>
              </a:rPr>
              <a:t>ردیابی فریم‌های خالی:</a:t>
            </a:r>
            <a:r>
              <a:rPr lang="ar-SA" sz="2200" dirty="0">
                <a:solidFill>
                  <a:srgbClr val="1F1F1F"/>
                </a:solidFill>
                <a:effectLst/>
                <a:latin typeface="Google Sans"/>
                <a:ea typeface="Times New Roman" panose="02020603050405020304" pitchFamily="18" charset="0"/>
                <a:cs typeface="B Nazanin" panose="00000400000000000000" pitchFamily="2" charset="-78"/>
              </a:rPr>
              <a:t> سیستم‌عامل لیستی از تمام فریم‌های خالی در حافظه را نگهداری می‌کند.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۴. </a:t>
            </a:r>
            <a:r>
              <a:rPr lang="ar-SA" sz="2200" b="1" dirty="0">
                <a:solidFill>
                  <a:srgbClr val="1F1F1F"/>
                </a:solidFill>
                <a:effectLst/>
                <a:latin typeface="Google Sans"/>
                <a:ea typeface="Times New Roman" panose="02020603050405020304" pitchFamily="18" charset="0"/>
                <a:cs typeface="B Nazanin" panose="00000400000000000000" pitchFamily="2" charset="-78"/>
              </a:rPr>
              <a:t>اجرای برنامه:</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اجرای یک برنامه با اندازه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صفحه، سیستم‌عامل باید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فریم خالی پیدا کند و برنامه را در آن فریم‌ها بارگذاری نماید.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۵. </a:t>
            </a:r>
            <a:r>
              <a:rPr lang="ar-SA" sz="2200" b="1" dirty="0">
                <a:solidFill>
                  <a:srgbClr val="1F1F1F"/>
                </a:solidFill>
                <a:effectLst/>
                <a:latin typeface="Google Sans"/>
                <a:ea typeface="Times New Roman" panose="02020603050405020304" pitchFamily="18" charset="0"/>
                <a:cs typeface="B Nazanin" panose="00000400000000000000" pitchFamily="2" charset="-78"/>
              </a:rPr>
              <a:t>جدول صفحه‌بندی:</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ترجمه آدرس‌های منطقی برنامه به آدرس‌های فیزیکی حافظه، از یک جدول صفحه‌بندی (</a:t>
            </a:r>
            <a:r>
              <a:rPr lang="en-US" sz="2200" dirty="0">
                <a:solidFill>
                  <a:srgbClr val="1F1F1F"/>
                </a:solidFill>
                <a:effectLst/>
                <a:latin typeface="Google Sans"/>
                <a:ea typeface="Times New Roman" panose="02020603050405020304" pitchFamily="18" charset="0"/>
                <a:cs typeface="B Nazanin" panose="00000400000000000000" pitchFamily="2" charset="-78"/>
              </a:rPr>
              <a:t>Page Table</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استفاده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۶. </a:t>
            </a:r>
            <a:r>
              <a:rPr lang="ar-SA" sz="2200" b="1" dirty="0">
                <a:solidFill>
                  <a:srgbClr val="1F1F1F"/>
                </a:solidFill>
                <a:effectLst/>
                <a:latin typeface="Google Sans"/>
                <a:ea typeface="Times New Roman" panose="02020603050405020304" pitchFamily="18" charset="0"/>
                <a:cs typeface="B Nazanin" panose="00000400000000000000" pitchFamily="2" charset="-78"/>
              </a:rPr>
              <a:t>حافظه جانبی (</a:t>
            </a:r>
            <a:r>
              <a:rPr lang="en-US" sz="2200" b="1" dirty="0">
                <a:solidFill>
                  <a:srgbClr val="1F1F1F"/>
                </a:solidFill>
                <a:effectLst/>
                <a:latin typeface="Google Sans"/>
                <a:ea typeface="Times New Roman" panose="02020603050405020304" pitchFamily="18" charset="0"/>
                <a:cs typeface="B Nazanin" panose="00000400000000000000" pitchFamily="2" charset="-78"/>
              </a:rPr>
              <a:t>Backing Store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جانبی نیز به صفحاتی با اندازه مشابه تقسیم می‌شود. این صفحات محل ذخیره شدن برنامه‌هایی هستند که در حال حاضر در حال اجرا نیستند.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latin typeface="Google Sans"/>
                <a:cs typeface="B Nazanin" panose="00000400000000000000" pitchFamily="2" charset="-78"/>
              </a:rPr>
              <a:t>۷. </a:t>
            </a:r>
            <a:r>
              <a:rPr lang="fa-IR" sz="2200" b="1" dirty="0">
                <a:solidFill>
                  <a:srgbClr val="1F1F1F"/>
                </a:solidFill>
                <a:latin typeface="Google Sans"/>
                <a:cs typeface="B Nazanin" panose="00000400000000000000" pitchFamily="2" charset="-78"/>
              </a:rPr>
              <a:t>پراکندگی داخلی</a:t>
            </a:r>
            <a:r>
              <a:rPr lang="fa-IR" sz="2200" dirty="0">
                <a:solidFill>
                  <a:srgbClr val="1F1F1F"/>
                </a:solidFill>
                <a:latin typeface="Google Sans"/>
                <a:cs typeface="B Nazanin" panose="00000400000000000000" pitchFamily="2" charset="-78"/>
              </a:rPr>
              <a:t>: با اینکه صفحه‌بندی خیلی مفید است، ولی گاهی فضای داخل یک فریم به‌طور کامل استفاده نمی‌شود و این باعث هدر رفتن مقداری از حافظه می‌شود. به این مشکل "پراکندگی داخلی" می‌گویند.</a:t>
            </a:r>
            <a:endParaRPr lang="en-US" sz="2200" dirty="0">
              <a:solidFill>
                <a:srgbClr val="1F1F1F"/>
              </a:solidFill>
              <a:latin typeface="Google Sans"/>
              <a:cs typeface="B Nazanin" panose="00000400000000000000" pitchFamily="2" charset="-78"/>
            </a:endParaRPr>
          </a:p>
        </p:txBody>
      </p:sp>
    </p:spTree>
    <p:extLst>
      <p:ext uri="{BB962C8B-B14F-4D97-AF65-F5344CB8AC3E}">
        <p14:creationId xmlns:p14="http://schemas.microsoft.com/office/powerpoint/2010/main" val="120077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576DB622-C30C-459E-B80D-9EEFF320C26D}"/>
              </a:ext>
            </a:extLst>
          </p:cNvPr>
          <p:cNvSpPr>
            <a:spLocks noGrp="1" noChangeArrowheads="1"/>
          </p:cNvSpPr>
          <p:nvPr>
            <p:ph type="title"/>
          </p:nvPr>
        </p:nvSpPr>
        <p:spPr>
          <a:xfrm>
            <a:off x="846138" y="236379"/>
            <a:ext cx="7840662" cy="576263"/>
          </a:xfrm>
        </p:spPr>
        <p:txBody>
          <a:bodyPr/>
          <a:lstStyle/>
          <a:p>
            <a:pPr eaLnBrk="1" hangingPunct="1"/>
            <a:r>
              <a:rPr lang="fa-IR" altLang="en-US" dirty="0">
                <a:latin typeface="Times New Roman" panose="02020603050405020304" pitchFamily="18" charset="0"/>
                <a:cs typeface="B Nazanin" panose="00000400000000000000" pitchFamily="2" charset="-78"/>
              </a:rPr>
              <a:t>الگوی ترجمه آدرس</a:t>
            </a:r>
            <a:endParaRPr lang="en-US" altLang="en-US" dirty="0"/>
          </a:p>
        </p:txBody>
      </p:sp>
      <mc:AlternateContent xmlns:mc="http://schemas.openxmlformats.org/markup-compatibility/2006" xmlns:a14="http://schemas.microsoft.com/office/drawing/2010/main">
        <mc:Choice Requires="a14">
          <p:sp>
            <p:nvSpPr>
              <p:cNvPr id="33795" name="Rectangle 1027">
                <a:extLst>
                  <a:ext uri="{FF2B5EF4-FFF2-40B4-BE49-F238E27FC236}">
                    <a16:creationId xmlns:a16="http://schemas.microsoft.com/office/drawing/2014/main" id="{42BA3A11-5083-4DE6-80B0-272DB2FBA097}"/>
                  </a:ext>
                </a:extLst>
              </p:cNvPr>
              <p:cNvSpPr>
                <a:spLocks noGrp="1" noChangeArrowheads="1"/>
              </p:cNvSpPr>
              <p:nvPr>
                <p:ph idx="1"/>
              </p:nvPr>
            </p:nvSpPr>
            <p:spPr>
              <a:xfrm>
                <a:off x="179462" y="1125538"/>
                <a:ext cx="8688841" cy="4483100"/>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آدرس منطقی تولید می‌کند، این آدرس به دو بخش تقسیم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p)</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یک شاخص در جدول صفحه عمل می‌کند که حاوی آدرس پایه هر صفحه در حافظه فیزیکی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محدوده صفحه یا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آفست</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(فاصله از مبدا)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d)</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مقدار با آدرس پایه ترکیب می‌شود تا آدرس نهایی حافظه فیزیکی را که به واحد حافظه ارسال می‌گردد، تعیین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lvl="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فرض کنید فضای آدرس منطقی </a:t>
                </a:r>
                <a14:m>
                  <m:oMath xmlns:m="http://schemas.openxmlformats.org/officeDocument/2006/math">
                    <m:sSup>
                      <m:sSupPr>
                        <m:ctrlP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ctrlPr>
                      </m:sSupPr>
                      <m:e>
                        <m:r>
                          <a:rPr lang="fa-IR" sz="2400" b="0" i="1" dirty="0" smtClean="0">
                            <a:effectLst/>
                            <a:latin typeface="Cambria Math" panose="02040503050406030204" pitchFamily="18" charset="0"/>
                            <a:ea typeface="Calibri" panose="020F0502020204030204" pitchFamily="34" charset="0"/>
                            <a:cs typeface="B Nazanin" panose="00000400000000000000" pitchFamily="2" charset="-78"/>
                          </a:rPr>
                          <m:t>۲</m:t>
                        </m:r>
                      </m:e>
                      <m:sup>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𝑛</m:t>
                        </m:r>
                      </m:sup>
                    </m:sSup>
                  </m:oMath>
                </a14:m>
                <a:r>
                  <a:rPr lang="ar-SA" sz="2400" dirty="0">
                    <a:effectLst/>
                    <a:latin typeface="Calibri" panose="020F0502020204030204" pitchFamily="34" charset="0"/>
                    <a:ea typeface="Calibri" panose="020F0502020204030204" pitchFamily="34" charset="0"/>
                    <a:cs typeface="B Nazanin" panose="00000400000000000000" pitchFamily="2" charset="-78"/>
                  </a:rPr>
                  <a:t>بایت و اندازه صفحه </a:t>
                </a:r>
                <a14:m>
                  <m:oMath xmlns:m="http://schemas.openxmlformats.org/officeDocument/2006/math">
                    <m:sSup>
                      <m:sSupPr>
                        <m:ctrlPr>
                          <a:rPr lang="en-US" sz="2400" i="1" dirty="0">
                            <a:latin typeface="Cambria Math" panose="02040503050406030204" pitchFamily="18" charset="0"/>
                            <a:ea typeface="Calibri" panose="020F0502020204030204" pitchFamily="34" charset="0"/>
                            <a:cs typeface="B Nazanin" panose="00000400000000000000" pitchFamily="2" charset="-78"/>
                          </a:rPr>
                        </m:ctrlPr>
                      </m:sSupPr>
                      <m:e>
                        <m:r>
                          <a:rPr lang="fa-IR" sz="2400" i="1" dirty="0">
                            <a:latin typeface="Cambria Math" panose="02040503050406030204" pitchFamily="18" charset="0"/>
                            <a:ea typeface="Calibri" panose="020F0502020204030204" pitchFamily="34" charset="0"/>
                            <a:cs typeface="B Nazanin" panose="00000400000000000000" pitchFamily="2" charset="-78"/>
                          </a:rPr>
                          <m:t>۲</m:t>
                        </m:r>
                      </m:e>
                      <m:sup>
                        <m:r>
                          <a:rPr lang="en-US" sz="2400" b="0" i="1" dirty="0" smtClean="0">
                            <a:latin typeface="Cambria Math" panose="02040503050406030204" pitchFamily="18" charset="0"/>
                            <a:ea typeface="Calibri" panose="020F0502020204030204" pitchFamily="34" charset="0"/>
                            <a:cs typeface="B Nazanin" panose="00000400000000000000" pitchFamily="2" charset="-78"/>
                          </a:rPr>
                          <m:t>𝑚</m:t>
                        </m:r>
                      </m:sup>
                    </m:sSup>
                  </m:oMath>
                </a14:m>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بایت باشد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3795" name="Rectangle 1027">
                <a:extLst>
                  <a:ext uri="{FF2B5EF4-FFF2-40B4-BE49-F238E27FC236}">
                    <a16:creationId xmlns:a16="http://schemas.microsoft.com/office/drawing/2014/main" id="{42BA3A11-5083-4DE6-80B0-272DB2FBA097}"/>
                  </a:ext>
                </a:extLst>
              </p:cNvPr>
              <p:cNvSpPr>
                <a:spLocks noGrp="1" noRot="1" noChangeAspect="1" noMove="1" noResize="1" noEditPoints="1" noAdjustHandles="1" noChangeArrowheads="1" noChangeShapeType="1" noTextEdit="1"/>
              </p:cNvSpPr>
              <p:nvPr>
                <p:ph idx="1"/>
              </p:nvPr>
            </p:nvSpPr>
            <p:spPr>
              <a:xfrm>
                <a:off x="179462" y="1125538"/>
                <a:ext cx="8688841" cy="4483100"/>
              </a:xfrm>
              <a:blipFill>
                <a:blip r:embed="rId3"/>
                <a:stretch>
                  <a:fillRect t="-1633" r="-112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3A14C65-2D99-4655-84F6-B6843D37F5FB}"/>
              </a:ext>
            </a:extLst>
          </p:cNvPr>
          <p:cNvGrpSpPr/>
          <p:nvPr/>
        </p:nvGrpSpPr>
        <p:grpSpPr>
          <a:xfrm>
            <a:off x="1986669" y="4671714"/>
            <a:ext cx="4622655" cy="1698924"/>
            <a:chOff x="2179709" y="3909714"/>
            <a:chExt cx="4622655" cy="1698924"/>
          </a:xfrm>
        </p:grpSpPr>
        <p:pic>
          <p:nvPicPr>
            <p:cNvPr id="26628" name="Picture 3">
              <a:extLst>
                <a:ext uri="{FF2B5EF4-FFF2-40B4-BE49-F238E27FC236}">
                  <a16:creationId xmlns:a16="http://schemas.microsoft.com/office/drawing/2014/main" id="{69904815-E7B7-455B-B35E-A1E6ACF08A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9709" y="3909714"/>
              <a:ext cx="4622655" cy="169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0F44E25-DE34-486B-AAE1-5C266F9B6CF4}"/>
                </a:ext>
              </a:extLst>
            </p:cNvPr>
            <p:cNvSpPr txBox="1"/>
            <p:nvPr/>
          </p:nvSpPr>
          <p:spPr>
            <a:xfrm>
              <a:off x="4766469" y="4025730"/>
              <a:ext cx="1768539"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محدوده</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dirty="0"/>
            </a:p>
          </p:txBody>
        </p:sp>
        <p:sp>
          <p:nvSpPr>
            <p:cNvPr id="7" name="TextBox 6">
              <a:extLst>
                <a:ext uri="{FF2B5EF4-FFF2-40B4-BE49-F238E27FC236}">
                  <a16:creationId xmlns:a16="http://schemas.microsoft.com/office/drawing/2014/main" id="{282C5820-F964-48A8-BEF3-ACBD029AB1D7}"/>
                </a:ext>
              </a:extLst>
            </p:cNvPr>
            <p:cNvSpPr txBox="1"/>
            <p:nvPr/>
          </p:nvSpPr>
          <p:spPr>
            <a:xfrm>
              <a:off x="2588820" y="40257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endParaRPr lang="en-US" dirty="0"/>
            </a:p>
          </p:txBody>
        </p:sp>
      </p:grpSp>
    </p:spTree>
    <p:extLst>
      <p:ext uri="{BB962C8B-B14F-4D97-AF65-F5344CB8AC3E}">
        <p14:creationId xmlns:p14="http://schemas.microsoft.com/office/powerpoint/2010/main" val="123623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749300" y="223291"/>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80" y="1423879"/>
            <a:ext cx="8344589" cy="463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D86C168-F407-4D3C-BA7B-6F65826EB4CD}"/>
              </a:ext>
            </a:extLst>
          </p:cNvPr>
          <p:cNvSpPr txBox="1"/>
          <p:nvPr/>
        </p:nvSpPr>
        <p:spPr>
          <a:xfrm>
            <a:off x="1942292"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E27CC269-44DA-4FE6-AE27-8101549F9FEF}"/>
              </a:ext>
            </a:extLst>
          </p:cNvPr>
          <p:cNvSpPr txBox="1"/>
          <p:nvPr/>
        </p:nvSpPr>
        <p:spPr>
          <a:xfrm>
            <a:off x="4284616"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6" name="TextBox 5">
            <a:extLst>
              <a:ext uri="{FF2B5EF4-FFF2-40B4-BE49-F238E27FC236}">
                <a16:creationId xmlns:a16="http://schemas.microsoft.com/office/drawing/2014/main" id="{D9AA8A08-CD2A-417F-AB25-85095FD729BF}"/>
              </a:ext>
            </a:extLst>
          </p:cNvPr>
          <p:cNvSpPr txBox="1"/>
          <p:nvPr/>
        </p:nvSpPr>
        <p:spPr>
          <a:xfrm>
            <a:off x="3079272" y="568744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7" name="TextBox 6">
            <a:extLst>
              <a:ext uri="{FF2B5EF4-FFF2-40B4-BE49-F238E27FC236}">
                <a16:creationId xmlns:a16="http://schemas.microsoft.com/office/drawing/2014/main" id="{55FD1C29-C1D7-44A5-96AA-51390510CEAA}"/>
              </a:ext>
            </a:extLst>
          </p:cNvPr>
          <p:cNvSpPr txBox="1"/>
          <p:nvPr/>
        </p:nvSpPr>
        <p:spPr>
          <a:xfrm>
            <a:off x="6520741" y="543889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10" name="TextBox 9">
            <a:extLst>
              <a:ext uri="{FF2B5EF4-FFF2-40B4-BE49-F238E27FC236}">
                <a16:creationId xmlns:a16="http://schemas.microsoft.com/office/drawing/2014/main" id="{FA285D31-39F1-4895-85AD-D32B4E50D705}"/>
              </a:ext>
            </a:extLst>
          </p:cNvPr>
          <p:cNvSpPr txBox="1"/>
          <p:nvPr/>
        </p:nvSpPr>
        <p:spPr>
          <a:xfrm>
            <a:off x="345732" y="4250219"/>
            <a:ext cx="1910293"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a:t>
            </a:r>
          </a:p>
          <a:p>
            <a:pPr algn="ctr"/>
            <a:r>
              <a:rPr lang="fa-IR" b="1" dirty="0">
                <a:latin typeface="Times New Roman" panose="02020603050405020304" pitchFamily="18" charset="0"/>
                <a:cs typeface="B Nazanin" panose="00000400000000000000" pitchFamily="2" charset="-78"/>
              </a:rPr>
              <a:t>افست صفحه </a:t>
            </a:r>
            <a:r>
              <a:rPr lang="en-US" b="1" dirty="0">
                <a:latin typeface="Times New Roman" panose="02020603050405020304" pitchFamily="18" charset="0"/>
                <a:cs typeface="B Nazanin" panose="00000400000000000000" pitchFamily="2" charset="-78"/>
              </a:rPr>
              <a:t> d</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49B79E3-F191-44B4-954F-BE958071C149}"/>
              </a:ext>
            </a:extLst>
          </p:cNvPr>
          <p:cNvSpPr>
            <a:spLocks noGrp="1" noChangeArrowheads="1"/>
          </p:cNvSpPr>
          <p:nvPr>
            <p:ph type="title"/>
          </p:nvPr>
        </p:nvSpPr>
        <p:spPr>
          <a:xfrm>
            <a:off x="936819" y="167339"/>
            <a:ext cx="8229600" cy="644525"/>
          </a:xfrm>
        </p:spPr>
        <p:txBody>
          <a:bodyPr/>
          <a:lstStyle/>
          <a:p>
            <a:pPr rtl="1" eaLnBrk="1" hangingPunct="1"/>
            <a:r>
              <a:rPr lang="fa-IR" sz="2400" b="1" dirty="0">
                <a:cs typeface="B Nazanin" panose="00000400000000000000" pitchFamily="2" charset="-78"/>
              </a:rPr>
              <a:t>مدل صفحه‌بندی </a:t>
            </a:r>
            <a:r>
              <a:rPr lang="en-US" sz="2400" b="1" dirty="0">
                <a:cs typeface="B Nazanin" panose="00000400000000000000" pitchFamily="2" charset="-78"/>
              </a:rPr>
              <a:t>Paging Model</a:t>
            </a:r>
            <a:r>
              <a:rPr lang="en-US" sz="2400" dirty="0">
                <a:cs typeface="B Nazanin" panose="00000400000000000000" pitchFamily="2" charset="-78"/>
              </a:rPr>
              <a:t> </a:t>
            </a:r>
            <a:r>
              <a:rPr lang="fa-IR" sz="2400" dirty="0">
                <a:cs typeface="B Nazanin" panose="00000400000000000000" pitchFamily="2" charset="-78"/>
              </a:rPr>
              <a:t>برای حافظه منطقی و فیزیکی</a:t>
            </a:r>
            <a:endParaRPr lang="en-US" altLang="en-US" sz="3600" dirty="0">
              <a:cs typeface="B Nazanin" panose="00000400000000000000" pitchFamily="2" charset="-78"/>
            </a:endParaRPr>
          </a:p>
        </p:txBody>
      </p:sp>
      <p:pic>
        <p:nvPicPr>
          <p:cNvPr id="28675" name="Picture 1030">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4916DDB-A5DF-4A83-AB91-63BC1B410F87}"/>
              </a:ext>
            </a:extLst>
          </p:cNvPr>
          <p:cNvSpPr txBox="1"/>
          <p:nvPr/>
        </p:nvSpPr>
        <p:spPr>
          <a:xfrm>
            <a:off x="1233846" y="362671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213B1A47-765F-4BA1-953A-BE7298D72535}"/>
              </a:ext>
            </a:extLst>
          </p:cNvPr>
          <p:cNvSpPr txBox="1"/>
          <p:nvPr/>
        </p:nvSpPr>
        <p:spPr>
          <a:xfrm>
            <a:off x="3443022" y="31406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6" name="TextBox 5">
            <a:extLst>
              <a:ext uri="{FF2B5EF4-FFF2-40B4-BE49-F238E27FC236}">
                <a16:creationId xmlns:a16="http://schemas.microsoft.com/office/drawing/2014/main" id="{A9E49EC7-CD3E-4F1C-8858-3A3CD0150666}"/>
              </a:ext>
            </a:extLst>
          </p:cNvPr>
          <p:cNvSpPr txBox="1"/>
          <p:nvPr/>
        </p:nvSpPr>
        <p:spPr>
          <a:xfrm>
            <a:off x="5548152" y="544495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7" name="TextBox 6">
            <a:extLst>
              <a:ext uri="{FF2B5EF4-FFF2-40B4-BE49-F238E27FC236}">
                <a16:creationId xmlns:a16="http://schemas.microsoft.com/office/drawing/2014/main" id="{7B75E67E-28EB-4456-922C-AF5D637BD115}"/>
              </a:ext>
            </a:extLst>
          </p:cNvPr>
          <p:cNvSpPr txBox="1"/>
          <p:nvPr/>
        </p:nvSpPr>
        <p:spPr>
          <a:xfrm>
            <a:off x="4741817" y="1203325"/>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فریم</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CF916A-8C98-4095-ADA5-18068DA6E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50"/>
          <a:stretch/>
        </p:blipFill>
        <p:spPr bwMode="auto">
          <a:xfrm>
            <a:off x="1219223" y="885530"/>
            <a:ext cx="1017362" cy="492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a:extLst>
              <a:ext uri="{FF2B5EF4-FFF2-40B4-BE49-F238E27FC236}">
                <a16:creationId xmlns:a16="http://schemas.microsoft.com/office/drawing/2014/main" id="{5AE8FE82-D7E1-4A71-B46E-996A46A93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50" b="46739"/>
          <a:stretch/>
        </p:blipFill>
        <p:spPr bwMode="auto">
          <a:xfrm>
            <a:off x="290818" y="885530"/>
            <a:ext cx="1017362" cy="2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02B96B6D-AA8D-4FFF-877C-169884E97803}"/>
              </a:ext>
            </a:extLst>
          </p:cNvPr>
          <p:cNvSpPr txBox="1">
            <a:spLocks noGrp="1"/>
          </p:cNvSpPr>
          <p:nvPr>
            <p:ph type="title"/>
          </p:nvPr>
        </p:nvSpPr>
        <p:spPr>
          <a:xfrm>
            <a:off x="488950" y="347960"/>
            <a:ext cx="8229600" cy="461665"/>
          </a:xfrm>
          <a:prstGeom prst="rect">
            <a:avLst/>
          </a:prstGeom>
          <a:noFill/>
        </p:spPr>
        <p:txBody>
          <a:bodyPr wrap="square">
            <a:spAutoFit/>
          </a:bodyPr>
          <a:lstStyle/>
          <a:p>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مثال صفحه بندی</a:t>
            </a:r>
            <a:endParaRPr lang="en-US" sz="4000" dirty="0"/>
          </a:p>
        </p:txBody>
      </p:sp>
      <p:pic>
        <p:nvPicPr>
          <p:cNvPr id="8" name="Picture 6">
            <a:extLst>
              <a:ext uri="{FF2B5EF4-FFF2-40B4-BE49-F238E27FC236}">
                <a16:creationId xmlns:a16="http://schemas.microsoft.com/office/drawing/2014/main" id="{5DBD0AA1-EDA9-4F48-B68B-66CE6C6705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97" t="14517" r="42943" b="60286"/>
          <a:stretch/>
        </p:blipFill>
        <p:spPr bwMode="auto">
          <a:xfrm>
            <a:off x="304202" y="4034713"/>
            <a:ext cx="745151" cy="12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2F136F2-0C50-4326-8EFC-3C972D812146}"/>
              </a:ext>
            </a:extLst>
          </p:cNvPr>
          <p:cNvSpPr txBox="1"/>
          <p:nvPr/>
        </p:nvSpPr>
        <p:spPr>
          <a:xfrm>
            <a:off x="235290" y="3477222"/>
            <a:ext cx="983933"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1400" dirty="0"/>
          </a:p>
        </p:txBody>
      </p:sp>
      <p:sp>
        <p:nvSpPr>
          <p:cNvPr id="10" name="TextBox 9">
            <a:extLst>
              <a:ext uri="{FF2B5EF4-FFF2-40B4-BE49-F238E27FC236}">
                <a16:creationId xmlns:a16="http://schemas.microsoft.com/office/drawing/2014/main" id="{8BF3EFB1-3669-4958-AD31-1E6A6F343544}"/>
              </a:ext>
            </a:extLst>
          </p:cNvPr>
          <p:cNvSpPr txBox="1"/>
          <p:nvPr/>
        </p:nvSpPr>
        <p:spPr>
          <a:xfrm>
            <a:off x="411113" y="5295395"/>
            <a:ext cx="667505"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2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sz="1200" dirty="0"/>
          </a:p>
        </p:txBody>
      </p:sp>
      <p:sp>
        <p:nvSpPr>
          <p:cNvPr id="11" name="TextBox 10">
            <a:extLst>
              <a:ext uri="{FF2B5EF4-FFF2-40B4-BE49-F238E27FC236}">
                <a16:creationId xmlns:a16="http://schemas.microsoft.com/office/drawing/2014/main" id="{44DF41D2-AF56-42B2-AF7F-5D32412CA7BA}"/>
              </a:ext>
            </a:extLst>
          </p:cNvPr>
          <p:cNvSpPr txBox="1"/>
          <p:nvPr/>
        </p:nvSpPr>
        <p:spPr>
          <a:xfrm>
            <a:off x="709127" y="5931784"/>
            <a:ext cx="1910293"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1400" dirty="0"/>
          </a:p>
        </p:txBody>
      </p:sp>
      <p:sp>
        <p:nvSpPr>
          <p:cNvPr id="29699" name="Content Placeholder 2">
            <a:extLst>
              <a:ext uri="{FF2B5EF4-FFF2-40B4-BE49-F238E27FC236}">
                <a16:creationId xmlns:a16="http://schemas.microsoft.com/office/drawing/2014/main" id="{D53A6D79-A0D1-42C5-8E0A-4AF4B4E95529}"/>
              </a:ext>
            </a:extLst>
          </p:cNvPr>
          <p:cNvSpPr>
            <a:spLocks noGrp="1"/>
          </p:cNvSpPr>
          <p:nvPr>
            <p:ph idx="1"/>
          </p:nvPr>
        </p:nvSpPr>
        <p:spPr>
          <a:xfrm>
            <a:off x="1977758" y="809625"/>
            <a:ext cx="7079910" cy="5687941"/>
          </a:xfrm>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مثال ساده از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B Nazanin" panose="00000400000000000000" pitchFamily="2" charset="-78"/>
              </a:rPr>
              <a:t>در این مثال، ما داریم یک برنامه را اجرا می‌کنیم و می‌خواهیم ببینیم آدرس‌های منطقی آن چطور به آدرس‌های فیزیکی نگاشت می‌شوند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هر صفحه </a:t>
            </a:r>
            <a:r>
              <a:rPr lang="en-US" sz="1800" b="1" kern="100" dirty="0">
                <a:effectLst/>
                <a:latin typeface="Aptos" panose="020B0004020202020204" pitchFamily="34" charset="0"/>
                <a:ea typeface="Aptos" panose="020B0004020202020204" pitchFamily="34" charset="0"/>
                <a:cs typeface="B Nazanin" panose="00000400000000000000" pitchFamily="2" charset="-78"/>
              </a:rPr>
              <a:t>2^2=4</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کل حافظه فیزیکی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2^5=32</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بنابراین حافظه فیزیکی شامل </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(۳۲/۴=8)۸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ar-SA" sz="1800" b="1" kern="100" dirty="0">
                <a:effectLst/>
                <a:latin typeface="Aptos" panose="020B0004020202020204" pitchFamily="34" charset="0"/>
                <a:ea typeface="Aptos" panose="020B0004020202020204" pitchFamily="34" charset="0"/>
                <a:cs typeface="B Nazanin" panose="00000400000000000000" pitchFamily="2" charset="-78"/>
              </a:rPr>
              <a:t> بایتی است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اجزا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(Logical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چیزی است که برنامه تولید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a:t>
            </a:r>
            <a:r>
              <a:rPr lang="ar-SA" sz="1800" b="1" kern="100" dirty="0">
                <a:effectLst/>
                <a:latin typeface="Aptos" panose="020B0004020202020204" pitchFamily="34" charset="0"/>
                <a:ea typeface="Aptos" panose="020B0004020202020204" pitchFamily="34" charset="0"/>
                <a:cs typeface="B Nazanin" panose="00000400000000000000" pitchFamily="2" charset="-78"/>
              </a:rPr>
              <a:t>هر آدرس منطقی به یک صفحه و یک افست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 (Offset)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تقسیم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Table): </a:t>
            </a:r>
            <a:r>
              <a:rPr lang="ar-SA" sz="1800" b="1" kern="100" dirty="0">
                <a:effectLst/>
                <a:latin typeface="Aptos" panose="020B0004020202020204" pitchFamily="34" charset="0"/>
                <a:ea typeface="Aptos" panose="020B0004020202020204" pitchFamily="34" charset="0"/>
                <a:cs typeface="B Nazanin" panose="00000400000000000000" pitchFamily="2" charset="-78"/>
              </a:rPr>
              <a:t>سیستم‌عامل از این جدول برای تبدیل آدرس منطقی به فیزیکی استفاده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(Physical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آدرسی است که در حافظه واقعی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(RAM)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استفاده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en-US"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A5C34-AE76-0D26-0C49-0149DC45FFC7}"/>
            </a:ext>
          </a:extLst>
        </p:cNvPr>
        <p:cNvGrpSpPr/>
        <p:nvPr/>
      </p:nvGrpSpPr>
      <p:grpSpPr>
        <a:xfrm>
          <a:off x="0" y="0"/>
          <a:ext cx="0" cy="0"/>
          <a:chOff x="0" y="0"/>
          <a:chExt cx="0" cy="0"/>
        </a:xfrm>
      </p:grpSpPr>
      <p:sp>
        <p:nvSpPr>
          <p:cNvPr id="29699" name="Content Placeholder 2">
            <a:extLst>
              <a:ext uri="{FF2B5EF4-FFF2-40B4-BE49-F238E27FC236}">
                <a16:creationId xmlns:a16="http://schemas.microsoft.com/office/drawing/2014/main" id="{D2AF8FE3-386A-E795-4776-BC75512AEBB3}"/>
              </a:ext>
            </a:extLst>
          </p:cNvPr>
          <p:cNvSpPr>
            <a:spLocks noGrp="1"/>
          </p:cNvSpPr>
          <p:nvPr>
            <p:ph idx="1"/>
          </p:nvPr>
        </p:nvSpPr>
        <p:spPr>
          <a:xfrm>
            <a:off x="2868460" y="1138239"/>
            <a:ext cx="5566413" cy="5156274"/>
          </a:xfrm>
        </p:spPr>
        <p:txBody>
          <a:bodyPr/>
          <a:lstStyle/>
          <a:p>
            <a:pPr algn="r" rtl="1"/>
            <a:r>
              <a:rPr lang="en-US" sz="2200" b="1" dirty="0">
                <a:cs typeface="B Nazanin" panose="00000400000000000000" pitchFamily="2" charset="-78"/>
              </a:rPr>
              <a:t>🎯 </a:t>
            </a:r>
            <a:r>
              <a:rPr lang="ar-SA" sz="2200" b="1" dirty="0">
                <a:cs typeface="B Nazanin" panose="00000400000000000000" pitchFamily="2" charset="-78"/>
              </a:rPr>
              <a:t>چند مثال از نگاشت آدرس‌ها</a:t>
            </a:r>
            <a:r>
              <a:rPr lang="en-US" sz="2200" b="1" dirty="0">
                <a:cs typeface="B Nazanin" panose="00000400000000000000" pitchFamily="2" charset="-78"/>
              </a:rPr>
              <a:t>:</a:t>
            </a:r>
            <a:endParaRPr lang="en-US" sz="2200" dirty="0">
              <a:cs typeface="B Nazanin" panose="00000400000000000000" pitchFamily="2" charset="-78"/>
            </a:endParaRPr>
          </a:p>
          <a:p>
            <a:pPr marL="0" indent="0" algn="r" rtl="1">
              <a:buNone/>
            </a:pPr>
            <a:r>
              <a:rPr lang="en-US" sz="2200" b="1" dirty="0">
                <a:cs typeface="B Nazanin" panose="00000400000000000000" pitchFamily="2" charset="-78"/>
              </a:rPr>
              <a:t>✅ </a:t>
            </a:r>
            <a:r>
              <a:rPr lang="ar-SA" sz="2200" b="1" dirty="0">
                <a:cs typeface="B Nazanin" panose="00000400000000000000" pitchFamily="2" charset="-78"/>
              </a:rPr>
              <a:t>آدرس منطقی </a:t>
            </a:r>
            <a:r>
              <a:rPr lang="fa-IR" sz="2200" b="1" dirty="0">
                <a:cs typeface="B Nazanin" panose="00000400000000000000" pitchFamily="2" charset="-78"/>
              </a:rPr>
              <a:t>۰</a:t>
            </a:r>
            <a:r>
              <a:rPr lang="en-US" sz="2200" b="1" dirty="0">
                <a:cs typeface="B Nazanin" panose="00000400000000000000" pitchFamily="2" charset="-78"/>
              </a:rPr>
              <a:t>:</a:t>
            </a:r>
            <a:r>
              <a:rPr lang="fa-IR" sz="2200" b="1" dirty="0">
                <a:cs typeface="B Nazanin" panose="00000400000000000000" pitchFamily="2" charset="-78"/>
              </a:rPr>
              <a:t> </a:t>
            </a:r>
            <a:r>
              <a:rPr lang="ar-SA" sz="2200" b="1" dirty="0">
                <a:cs typeface="B Nazanin" panose="00000400000000000000" pitchFamily="2" charset="-78"/>
              </a:rPr>
              <a:t>صفحه = </a:t>
            </a:r>
            <a:r>
              <a:rPr lang="fa-IR" sz="2200" b="1" dirty="0">
                <a:cs typeface="B Nazanin" panose="00000400000000000000" pitchFamily="2" charset="-78"/>
              </a:rPr>
              <a:t>۰</a:t>
            </a:r>
            <a:r>
              <a:rPr lang="ar-SA" sz="2200" b="1" dirty="0">
                <a:cs typeface="B Nazanin" panose="00000400000000000000" pitchFamily="2" charset="-78"/>
              </a:rPr>
              <a:t>، افست = </a:t>
            </a:r>
            <a:r>
              <a:rPr lang="fa-IR" sz="2200" b="1" dirty="0">
                <a:cs typeface="B Nazanin" panose="00000400000000000000" pitchFamily="2" charset="-78"/>
              </a:rPr>
              <a:t>۰</a:t>
            </a:r>
            <a:endParaRPr lang="en-US" sz="2200" dirty="0">
              <a:cs typeface="B Nazanin" panose="00000400000000000000" pitchFamily="2" charset="-78"/>
            </a:endParaRPr>
          </a:p>
          <a:p>
            <a:pPr lvl="1" algn="r" rtl="1"/>
            <a:r>
              <a:rPr lang="ar-SA" sz="2200" b="1" dirty="0">
                <a:cs typeface="B Nazanin" panose="00000400000000000000" pitchFamily="2" charset="-78"/>
              </a:rPr>
              <a:t>جدول صفحه‌بندی می‌گوید: صفحه‌ی </a:t>
            </a:r>
            <a:r>
              <a:rPr lang="fa-IR" sz="2200" b="1" dirty="0">
                <a:cs typeface="B Nazanin" panose="00000400000000000000" pitchFamily="2" charset="-78"/>
              </a:rPr>
              <a:t>۰ ← </a:t>
            </a:r>
            <a:r>
              <a:rPr lang="ar-SA" sz="2200" b="1" dirty="0">
                <a:cs typeface="B Nazanin" panose="00000400000000000000" pitchFamily="2" charset="-78"/>
              </a:rPr>
              <a:t>فریم </a:t>
            </a:r>
            <a:r>
              <a:rPr lang="fa-IR" sz="2200" b="1" dirty="0">
                <a:cs typeface="B Nazanin" panose="00000400000000000000" pitchFamily="2" charset="-78"/>
              </a:rPr>
              <a:t>۵</a:t>
            </a:r>
            <a:endParaRPr lang="en-US" sz="2200" dirty="0">
              <a:cs typeface="B Nazanin" panose="00000400000000000000" pitchFamily="2" charset="-78"/>
            </a:endParaRPr>
          </a:p>
          <a:p>
            <a:pPr lvl="1" algn="r" rtl="1"/>
            <a:r>
              <a:rPr lang="ar-SA" sz="2200" b="1" dirty="0">
                <a:cs typeface="B Nazanin" panose="00000400000000000000" pitchFamily="2" charset="-78"/>
              </a:rPr>
              <a:t>آدرس فیزیکی </a:t>
            </a:r>
            <a:r>
              <a:rPr lang="fa-IR" sz="2200" b="1" dirty="0">
                <a:cs typeface="B Nazanin" panose="00000400000000000000" pitchFamily="2" charset="-78"/>
              </a:rPr>
              <a:t>(4*5)+0=۲0</a:t>
            </a:r>
            <a:endParaRPr lang="en-US" sz="2200" dirty="0">
              <a:cs typeface="B Nazanin" panose="00000400000000000000" pitchFamily="2" charset="-78"/>
            </a:endParaRPr>
          </a:p>
          <a:p>
            <a:pPr marL="0" indent="0" algn="r" rtl="1">
              <a:buNone/>
            </a:pPr>
            <a:r>
              <a:rPr lang="en-US" sz="2200" b="1" dirty="0">
                <a:cs typeface="B Nazanin" panose="00000400000000000000" pitchFamily="2" charset="-78"/>
              </a:rPr>
              <a:t>✅ </a:t>
            </a:r>
            <a:r>
              <a:rPr lang="ar-SA" sz="2200" b="1" dirty="0">
                <a:cs typeface="B Nazanin" panose="00000400000000000000" pitchFamily="2" charset="-78"/>
              </a:rPr>
              <a:t>آدرس منطقی </a:t>
            </a:r>
            <a:r>
              <a:rPr lang="fa-IR" sz="2200" b="1" dirty="0">
                <a:cs typeface="B Nazanin" panose="00000400000000000000" pitchFamily="2" charset="-78"/>
              </a:rPr>
              <a:t>۳</a:t>
            </a:r>
            <a:r>
              <a:rPr lang="en-US" sz="2200" b="1" dirty="0">
                <a:cs typeface="B Nazanin" panose="00000400000000000000" pitchFamily="2" charset="-78"/>
              </a:rPr>
              <a:t>:</a:t>
            </a:r>
            <a:r>
              <a:rPr lang="fa-IR" sz="2200" b="1" dirty="0">
                <a:cs typeface="B Nazanin" panose="00000400000000000000" pitchFamily="2" charset="-78"/>
              </a:rPr>
              <a:t> </a:t>
            </a:r>
            <a:r>
              <a:rPr lang="ar-SA" sz="2200" b="1" dirty="0">
                <a:cs typeface="B Nazanin" panose="00000400000000000000" pitchFamily="2" charset="-78"/>
              </a:rPr>
              <a:t>صفحه = </a:t>
            </a:r>
            <a:r>
              <a:rPr lang="fa-IR" sz="2200" b="1" dirty="0">
                <a:cs typeface="B Nazanin" panose="00000400000000000000" pitchFamily="2" charset="-78"/>
              </a:rPr>
              <a:t>۰</a:t>
            </a:r>
            <a:r>
              <a:rPr lang="ar-SA" sz="2200" b="1" dirty="0">
                <a:cs typeface="B Nazanin" panose="00000400000000000000" pitchFamily="2" charset="-78"/>
              </a:rPr>
              <a:t>، افست = </a:t>
            </a:r>
            <a:r>
              <a:rPr lang="fa-IR" sz="2200" b="1" dirty="0">
                <a:cs typeface="B Nazanin" panose="00000400000000000000" pitchFamily="2" charset="-78"/>
              </a:rPr>
              <a:t>۳</a:t>
            </a:r>
            <a:endParaRPr lang="en-US" sz="2200" dirty="0">
              <a:cs typeface="B Nazanin" panose="00000400000000000000" pitchFamily="2" charset="-78"/>
            </a:endParaRPr>
          </a:p>
          <a:p>
            <a:pPr lvl="1" algn="r" rtl="1"/>
            <a:r>
              <a:rPr lang="ar-SA" sz="2200" b="1" dirty="0">
                <a:cs typeface="B Nazanin" panose="00000400000000000000" pitchFamily="2" charset="-78"/>
              </a:rPr>
              <a:t>صفحه‌ی </a:t>
            </a:r>
            <a:r>
              <a:rPr lang="fa-IR" sz="2200" b="1" dirty="0">
                <a:cs typeface="B Nazanin" panose="00000400000000000000" pitchFamily="2" charset="-78"/>
              </a:rPr>
              <a:t>۰</a:t>
            </a:r>
            <a:r>
              <a:rPr lang="ar-SA" sz="2200" b="1" dirty="0">
                <a:cs typeface="B Nazanin" panose="00000400000000000000" pitchFamily="2" charset="-78"/>
              </a:rPr>
              <a:t> هنوز هم در فریم </a:t>
            </a:r>
            <a:r>
              <a:rPr lang="fa-IR" sz="2200" b="1" dirty="0">
                <a:cs typeface="B Nazanin" panose="00000400000000000000" pitchFamily="2" charset="-78"/>
              </a:rPr>
              <a:t>۵</a:t>
            </a:r>
            <a:r>
              <a:rPr lang="ar-SA" sz="2200" b="1" dirty="0">
                <a:cs typeface="B Nazanin" panose="00000400000000000000" pitchFamily="2" charset="-78"/>
              </a:rPr>
              <a:t> است</a:t>
            </a:r>
            <a:endParaRPr lang="en-US" sz="2200" dirty="0">
              <a:cs typeface="B Nazanin" panose="00000400000000000000" pitchFamily="2" charset="-78"/>
            </a:endParaRPr>
          </a:p>
          <a:p>
            <a:pPr lvl="1" algn="r" rtl="1"/>
            <a:r>
              <a:rPr lang="ar-SA" sz="2200" b="1" dirty="0">
                <a:cs typeface="B Nazanin" panose="00000400000000000000" pitchFamily="2" charset="-78"/>
              </a:rPr>
              <a:t>آدرس فیزیکی </a:t>
            </a:r>
            <a:r>
              <a:rPr lang="fa-IR" sz="2200" b="1" dirty="0">
                <a:cs typeface="B Nazanin" panose="00000400000000000000" pitchFamily="2" charset="-78"/>
              </a:rPr>
              <a:t>(5*4)+3=۲۳</a:t>
            </a:r>
            <a:endParaRPr lang="en-US" sz="2200" dirty="0">
              <a:cs typeface="B Nazanin" panose="00000400000000000000" pitchFamily="2" charset="-78"/>
            </a:endParaRPr>
          </a:p>
          <a:p>
            <a:pPr marL="0" indent="0" algn="r" rtl="1">
              <a:buNone/>
            </a:pPr>
            <a:r>
              <a:rPr lang="en-US" sz="2200" b="1" dirty="0">
                <a:cs typeface="B Nazanin" panose="00000400000000000000" pitchFamily="2" charset="-78"/>
              </a:rPr>
              <a:t>✅ </a:t>
            </a:r>
            <a:r>
              <a:rPr lang="ar-SA" sz="2200" b="1" dirty="0">
                <a:cs typeface="B Nazanin" panose="00000400000000000000" pitchFamily="2" charset="-78"/>
              </a:rPr>
              <a:t>آدرس منطقی </a:t>
            </a:r>
            <a:r>
              <a:rPr lang="fa-IR" sz="2200" b="1" dirty="0">
                <a:cs typeface="B Nazanin" panose="00000400000000000000" pitchFamily="2" charset="-78"/>
              </a:rPr>
              <a:t>۴</a:t>
            </a:r>
            <a:r>
              <a:rPr lang="en-US" sz="2200" b="1" dirty="0">
                <a:cs typeface="B Nazanin" panose="00000400000000000000" pitchFamily="2" charset="-78"/>
              </a:rPr>
              <a:t>:</a:t>
            </a:r>
            <a:r>
              <a:rPr lang="fa-IR" sz="2200" b="1" dirty="0">
                <a:cs typeface="B Nazanin" panose="00000400000000000000" pitchFamily="2" charset="-78"/>
              </a:rPr>
              <a:t> </a:t>
            </a:r>
            <a:r>
              <a:rPr lang="ar-SA" sz="2200" b="1" dirty="0">
                <a:cs typeface="B Nazanin" panose="00000400000000000000" pitchFamily="2" charset="-78"/>
              </a:rPr>
              <a:t>صفحه = </a:t>
            </a:r>
            <a:r>
              <a:rPr lang="fa-IR" sz="2200" b="1" dirty="0">
                <a:cs typeface="B Nazanin" panose="00000400000000000000" pitchFamily="2" charset="-78"/>
              </a:rPr>
              <a:t>۱</a:t>
            </a:r>
            <a:r>
              <a:rPr lang="ar-SA" sz="2200" b="1" dirty="0">
                <a:cs typeface="B Nazanin" panose="00000400000000000000" pitchFamily="2" charset="-78"/>
              </a:rPr>
              <a:t>، افست = </a:t>
            </a:r>
            <a:r>
              <a:rPr lang="fa-IR" sz="2200" b="1" dirty="0">
                <a:cs typeface="B Nazanin" panose="00000400000000000000" pitchFamily="2" charset="-78"/>
              </a:rPr>
              <a:t>۰</a:t>
            </a:r>
            <a:endParaRPr lang="en-US" sz="2200" dirty="0">
              <a:cs typeface="B Nazanin" panose="00000400000000000000" pitchFamily="2" charset="-78"/>
            </a:endParaRPr>
          </a:p>
          <a:p>
            <a:pPr lvl="1" algn="r" rtl="1"/>
            <a:r>
              <a:rPr lang="ar-SA" sz="2200" b="1" dirty="0">
                <a:cs typeface="B Nazanin" panose="00000400000000000000" pitchFamily="2" charset="-78"/>
              </a:rPr>
              <a:t>جدول صفحه‌بندی می‌گوید: صفحه‌ی </a:t>
            </a:r>
            <a:r>
              <a:rPr lang="fa-IR" sz="2200" b="1" dirty="0">
                <a:cs typeface="B Nazanin" panose="00000400000000000000" pitchFamily="2" charset="-78"/>
              </a:rPr>
              <a:t>۱ ← </a:t>
            </a:r>
            <a:r>
              <a:rPr lang="ar-SA" sz="2200" b="1" dirty="0">
                <a:cs typeface="B Nazanin" panose="00000400000000000000" pitchFamily="2" charset="-78"/>
              </a:rPr>
              <a:t>فریم </a:t>
            </a:r>
            <a:r>
              <a:rPr lang="fa-IR" sz="2200" b="1" dirty="0">
                <a:cs typeface="B Nazanin" panose="00000400000000000000" pitchFamily="2" charset="-78"/>
              </a:rPr>
              <a:t>۶</a:t>
            </a:r>
            <a:endParaRPr lang="en-US" sz="2200" dirty="0">
              <a:cs typeface="B Nazanin" panose="00000400000000000000" pitchFamily="2" charset="-78"/>
            </a:endParaRPr>
          </a:p>
          <a:p>
            <a:pPr lvl="1" algn="r" rtl="1"/>
            <a:r>
              <a:rPr lang="ar-SA" sz="2200" b="1" dirty="0">
                <a:cs typeface="B Nazanin" panose="00000400000000000000" pitchFamily="2" charset="-78"/>
              </a:rPr>
              <a:t>آدرس فیزیکی </a:t>
            </a:r>
            <a:r>
              <a:rPr lang="fa-IR" sz="2200" b="1" dirty="0">
                <a:cs typeface="B Nazanin" panose="00000400000000000000" pitchFamily="2" charset="-78"/>
              </a:rPr>
              <a:t>(6*4)+0=۲۴</a:t>
            </a:r>
            <a:endParaRPr lang="en-US" sz="2200" dirty="0">
              <a:cs typeface="B Nazanin" panose="00000400000000000000" pitchFamily="2" charset="-78"/>
            </a:endParaRPr>
          </a:p>
        </p:txBody>
      </p:sp>
      <p:pic>
        <p:nvPicPr>
          <p:cNvPr id="29700" name="Picture 6">
            <a:extLst>
              <a:ext uri="{FF2B5EF4-FFF2-40B4-BE49-F238E27FC236}">
                <a16:creationId xmlns:a16="http://schemas.microsoft.com/office/drawing/2014/main" id="{6CE4024D-C303-93E0-FEBB-89739CAA2F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50" b="46739"/>
          <a:stretch/>
        </p:blipFill>
        <p:spPr bwMode="auto">
          <a:xfrm>
            <a:off x="213172" y="1951152"/>
            <a:ext cx="1017362" cy="2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6AEB671D-9800-A772-11D1-40E254D628D2}"/>
              </a:ext>
            </a:extLst>
          </p:cNvPr>
          <p:cNvSpPr txBox="1">
            <a:spLocks noGrp="1"/>
          </p:cNvSpPr>
          <p:nvPr>
            <p:ph type="title"/>
          </p:nvPr>
        </p:nvSpPr>
        <p:spPr>
          <a:xfrm>
            <a:off x="488950" y="347960"/>
            <a:ext cx="8229600" cy="461665"/>
          </a:xfrm>
          <a:prstGeom prst="rect">
            <a:avLst/>
          </a:prstGeom>
          <a:noFill/>
        </p:spPr>
        <p:txBody>
          <a:bodyPr wrap="square">
            <a:spAutoFit/>
          </a:bodyPr>
          <a:lstStyle/>
          <a:p>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مثال صفحه بندی</a:t>
            </a:r>
            <a:endParaRPr lang="en-US" sz="4000" dirty="0"/>
          </a:p>
        </p:txBody>
      </p:sp>
      <p:pic>
        <p:nvPicPr>
          <p:cNvPr id="7" name="Picture 6">
            <a:extLst>
              <a:ext uri="{FF2B5EF4-FFF2-40B4-BE49-F238E27FC236}">
                <a16:creationId xmlns:a16="http://schemas.microsoft.com/office/drawing/2014/main" id="{5342BF6C-E335-A265-CA58-2AB7B12264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50"/>
          <a:stretch/>
        </p:blipFill>
        <p:spPr bwMode="auto">
          <a:xfrm>
            <a:off x="1605517" y="1586238"/>
            <a:ext cx="1017362" cy="492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1323BA2-0F7F-B253-52E5-9019B1C6CA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97" t="14517" r="42943" b="60286"/>
          <a:stretch/>
        </p:blipFill>
        <p:spPr bwMode="auto">
          <a:xfrm>
            <a:off x="1019190" y="2585550"/>
            <a:ext cx="745151" cy="12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C88AE8B-8B98-CD99-AC5A-A2304E5FD0D0}"/>
              </a:ext>
            </a:extLst>
          </p:cNvPr>
          <p:cNvSpPr txBox="1"/>
          <p:nvPr/>
        </p:nvSpPr>
        <p:spPr>
          <a:xfrm>
            <a:off x="246601" y="4384202"/>
            <a:ext cx="983933"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1400" dirty="0"/>
          </a:p>
        </p:txBody>
      </p:sp>
      <p:sp>
        <p:nvSpPr>
          <p:cNvPr id="10" name="TextBox 9">
            <a:extLst>
              <a:ext uri="{FF2B5EF4-FFF2-40B4-BE49-F238E27FC236}">
                <a16:creationId xmlns:a16="http://schemas.microsoft.com/office/drawing/2014/main" id="{857A671F-BA12-22A9-800B-953D83DA6FD8}"/>
              </a:ext>
            </a:extLst>
          </p:cNvPr>
          <p:cNvSpPr txBox="1"/>
          <p:nvPr/>
        </p:nvSpPr>
        <p:spPr>
          <a:xfrm>
            <a:off x="1096836" y="3508000"/>
            <a:ext cx="667505"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2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sz="1200" dirty="0"/>
          </a:p>
        </p:txBody>
      </p:sp>
      <p:sp>
        <p:nvSpPr>
          <p:cNvPr id="11" name="TextBox 10">
            <a:extLst>
              <a:ext uri="{FF2B5EF4-FFF2-40B4-BE49-F238E27FC236}">
                <a16:creationId xmlns:a16="http://schemas.microsoft.com/office/drawing/2014/main" id="{A6217B4C-6267-4DA8-47AB-7BF3A9D59665}"/>
              </a:ext>
            </a:extLst>
          </p:cNvPr>
          <p:cNvSpPr txBox="1"/>
          <p:nvPr/>
        </p:nvSpPr>
        <p:spPr>
          <a:xfrm>
            <a:off x="1159051" y="6294513"/>
            <a:ext cx="1910293"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1400" dirty="0"/>
          </a:p>
        </p:txBody>
      </p:sp>
      <p:grpSp>
        <p:nvGrpSpPr>
          <p:cNvPr id="27" name="Group 26">
            <a:extLst>
              <a:ext uri="{FF2B5EF4-FFF2-40B4-BE49-F238E27FC236}">
                <a16:creationId xmlns:a16="http://schemas.microsoft.com/office/drawing/2014/main" id="{6CBFC9B8-92F1-1E4E-87AE-9CF6C942F942}"/>
              </a:ext>
            </a:extLst>
          </p:cNvPr>
          <p:cNvGrpSpPr/>
          <p:nvPr/>
        </p:nvGrpSpPr>
        <p:grpSpPr>
          <a:xfrm>
            <a:off x="996220" y="1987230"/>
            <a:ext cx="250920" cy="2278440"/>
            <a:chOff x="996220" y="1987230"/>
            <a:chExt cx="250920" cy="227844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9BC821DC-3248-92C2-2AFE-85067E32855B}"/>
                    </a:ext>
                  </a:extLst>
                </p14:cNvPr>
                <p14:cNvContentPartPr/>
                <p14:nvPr/>
              </p14:nvContentPartPr>
              <p14:xfrm>
                <a:off x="1028620" y="1987230"/>
                <a:ext cx="67320" cy="512280"/>
              </p14:xfrm>
            </p:contentPart>
          </mc:Choice>
          <mc:Fallback xmlns="">
            <p:pic>
              <p:nvPicPr>
                <p:cNvPr id="16" name="Ink 15">
                  <a:extLst>
                    <a:ext uri="{FF2B5EF4-FFF2-40B4-BE49-F238E27FC236}">
                      <a16:creationId xmlns:a16="http://schemas.microsoft.com/office/drawing/2014/main" id="{9BC821DC-3248-92C2-2AFE-85067E32855B}"/>
                    </a:ext>
                  </a:extLst>
                </p:cNvPr>
                <p:cNvPicPr/>
                <p:nvPr/>
              </p:nvPicPr>
              <p:blipFill>
                <a:blip r:embed="rId5"/>
                <a:stretch>
                  <a:fillRect/>
                </a:stretch>
              </p:blipFill>
              <p:spPr>
                <a:xfrm>
                  <a:off x="1022500" y="1981110"/>
                  <a:ext cx="795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B9284C73-9C25-A85D-18CC-4468254649BC}"/>
                    </a:ext>
                  </a:extLst>
                </p14:cNvPr>
                <p14:cNvContentPartPr/>
                <p14:nvPr/>
              </p14:nvContentPartPr>
              <p14:xfrm>
                <a:off x="1123660" y="2241390"/>
                <a:ext cx="123480" cy="479160"/>
              </p14:xfrm>
            </p:contentPart>
          </mc:Choice>
          <mc:Fallback xmlns="">
            <p:pic>
              <p:nvPicPr>
                <p:cNvPr id="17" name="Ink 16">
                  <a:extLst>
                    <a:ext uri="{FF2B5EF4-FFF2-40B4-BE49-F238E27FC236}">
                      <a16:creationId xmlns:a16="http://schemas.microsoft.com/office/drawing/2014/main" id="{B9284C73-9C25-A85D-18CC-4468254649BC}"/>
                    </a:ext>
                  </a:extLst>
                </p:cNvPr>
                <p:cNvPicPr/>
                <p:nvPr/>
              </p:nvPicPr>
              <p:blipFill>
                <a:blip r:embed="rId7"/>
                <a:stretch>
                  <a:fillRect/>
                </a:stretch>
              </p:blipFill>
              <p:spPr>
                <a:xfrm>
                  <a:off x="1117540" y="2235270"/>
                  <a:ext cx="1357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4BCFA597-98C4-5BB7-FE61-3412834BF9F6}"/>
                    </a:ext>
                  </a:extLst>
                </p14:cNvPr>
                <p14:cNvContentPartPr/>
                <p14:nvPr/>
              </p14:nvContentPartPr>
              <p14:xfrm>
                <a:off x="996220" y="2629470"/>
                <a:ext cx="116280" cy="449280"/>
              </p14:xfrm>
            </p:contentPart>
          </mc:Choice>
          <mc:Fallback xmlns="">
            <p:pic>
              <p:nvPicPr>
                <p:cNvPr id="19" name="Ink 18">
                  <a:extLst>
                    <a:ext uri="{FF2B5EF4-FFF2-40B4-BE49-F238E27FC236}">
                      <a16:creationId xmlns:a16="http://schemas.microsoft.com/office/drawing/2014/main" id="{4BCFA597-98C4-5BB7-FE61-3412834BF9F6}"/>
                    </a:ext>
                  </a:extLst>
                </p:cNvPr>
                <p:cNvPicPr/>
                <p:nvPr/>
              </p:nvPicPr>
              <p:blipFill>
                <a:blip r:embed="rId9"/>
                <a:stretch>
                  <a:fillRect/>
                </a:stretch>
              </p:blipFill>
              <p:spPr>
                <a:xfrm>
                  <a:off x="990100" y="2623350"/>
                  <a:ext cx="1285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6E15A679-ACA4-75D4-01F2-1CA3433A4C24}"/>
                    </a:ext>
                  </a:extLst>
                </p14:cNvPr>
                <p14:cNvContentPartPr/>
                <p14:nvPr/>
              </p14:nvContentPartPr>
              <p14:xfrm>
                <a:off x="1149220" y="2908110"/>
                <a:ext cx="90000" cy="115920"/>
              </p14:xfrm>
            </p:contentPart>
          </mc:Choice>
          <mc:Fallback xmlns="">
            <p:pic>
              <p:nvPicPr>
                <p:cNvPr id="20" name="Ink 19">
                  <a:extLst>
                    <a:ext uri="{FF2B5EF4-FFF2-40B4-BE49-F238E27FC236}">
                      <a16:creationId xmlns:a16="http://schemas.microsoft.com/office/drawing/2014/main" id="{6E15A679-ACA4-75D4-01F2-1CA3433A4C24}"/>
                    </a:ext>
                  </a:extLst>
                </p:cNvPr>
                <p:cNvPicPr/>
                <p:nvPr/>
              </p:nvPicPr>
              <p:blipFill>
                <a:blip r:embed="rId11"/>
                <a:stretch>
                  <a:fillRect/>
                </a:stretch>
              </p:blipFill>
              <p:spPr>
                <a:xfrm>
                  <a:off x="1143100" y="2901990"/>
                  <a:ext cx="102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B063A3BF-5168-22A6-DF37-0463E441C18A}"/>
                    </a:ext>
                  </a:extLst>
                </p14:cNvPr>
                <p14:cNvContentPartPr/>
                <p14:nvPr/>
              </p14:nvContentPartPr>
              <p14:xfrm>
                <a:off x="1015660" y="3174870"/>
                <a:ext cx="58320" cy="486720"/>
              </p14:xfrm>
            </p:contentPart>
          </mc:Choice>
          <mc:Fallback xmlns="">
            <p:pic>
              <p:nvPicPr>
                <p:cNvPr id="22" name="Ink 21">
                  <a:extLst>
                    <a:ext uri="{FF2B5EF4-FFF2-40B4-BE49-F238E27FC236}">
                      <a16:creationId xmlns:a16="http://schemas.microsoft.com/office/drawing/2014/main" id="{B063A3BF-5168-22A6-DF37-0463E441C18A}"/>
                    </a:ext>
                  </a:extLst>
                </p:cNvPr>
                <p:cNvPicPr/>
                <p:nvPr/>
              </p:nvPicPr>
              <p:blipFill>
                <a:blip r:embed="rId13"/>
                <a:stretch>
                  <a:fillRect/>
                </a:stretch>
              </p:blipFill>
              <p:spPr>
                <a:xfrm>
                  <a:off x="1009540" y="3168750"/>
                  <a:ext cx="7056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2E5CA52E-7E29-4F8D-127A-D9B2C128BC01}"/>
                    </a:ext>
                  </a:extLst>
                </p14:cNvPr>
                <p14:cNvContentPartPr/>
                <p14:nvPr/>
              </p14:nvContentPartPr>
              <p14:xfrm>
                <a:off x="1079380" y="3222390"/>
                <a:ext cx="142920" cy="124200"/>
              </p14:xfrm>
            </p:contentPart>
          </mc:Choice>
          <mc:Fallback xmlns="">
            <p:pic>
              <p:nvPicPr>
                <p:cNvPr id="23" name="Ink 22">
                  <a:extLst>
                    <a:ext uri="{FF2B5EF4-FFF2-40B4-BE49-F238E27FC236}">
                      <a16:creationId xmlns:a16="http://schemas.microsoft.com/office/drawing/2014/main" id="{2E5CA52E-7E29-4F8D-127A-D9B2C128BC01}"/>
                    </a:ext>
                  </a:extLst>
                </p:cNvPr>
                <p:cNvPicPr/>
                <p:nvPr/>
              </p:nvPicPr>
              <p:blipFill>
                <a:blip r:embed="rId15"/>
                <a:stretch>
                  <a:fillRect/>
                </a:stretch>
              </p:blipFill>
              <p:spPr>
                <a:xfrm>
                  <a:off x="1073260" y="3216270"/>
                  <a:ext cx="155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68894BE8-2A2D-2ECA-BFC1-5500FDDD039F}"/>
                    </a:ext>
                  </a:extLst>
                </p14:cNvPr>
                <p14:cNvContentPartPr/>
                <p14:nvPr/>
              </p14:nvContentPartPr>
              <p14:xfrm>
                <a:off x="1028620" y="3739710"/>
                <a:ext cx="77760" cy="525960"/>
              </p14:xfrm>
            </p:contentPart>
          </mc:Choice>
          <mc:Fallback xmlns="">
            <p:pic>
              <p:nvPicPr>
                <p:cNvPr id="25" name="Ink 24">
                  <a:extLst>
                    <a:ext uri="{FF2B5EF4-FFF2-40B4-BE49-F238E27FC236}">
                      <a16:creationId xmlns:a16="http://schemas.microsoft.com/office/drawing/2014/main" id="{68894BE8-2A2D-2ECA-BFC1-5500FDDD039F}"/>
                    </a:ext>
                  </a:extLst>
                </p:cNvPr>
                <p:cNvPicPr/>
                <p:nvPr/>
              </p:nvPicPr>
              <p:blipFill>
                <a:blip r:embed="rId17"/>
                <a:stretch>
                  <a:fillRect/>
                </a:stretch>
              </p:blipFill>
              <p:spPr>
                <a:xfrm>
                  <a:off x="1022500" y="3733590"/>
                  <a:ext cx="900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DF697DED-1B54-D09F-5F94-D82D45125B07}"/>
                    </a:ext>
                  </a:extLst>
                </p14:cNvPr>
                <p14:cNvContentPartPr/>
                <p14:nvPr/>
              </p14:nvContentPartPr>
              <p14:xfrm>
                <a:off x="1136620" y="3471870"/>
                <a:ext cx="102240" cy="465480"/>
              </p14:xfrm>
            </p:contentPart>
          </mc:Choice>
          <mc:Fallback xmlns="">
            <p:pic>
              <p:nvPicPr>
                <p:cNvPr id="26" name="Ink 25">
                  <a:extLst>
                    <a:ext uri="{FF2B5EF4-FFF2-40B4-BE49-F238E27FC236}">
                      <a16:creationId xmlns:a16="http://schemas.microsoft.com/office/drawing/2014/main" id="{DF697DED-1B54-D09F-5F94-D82D45125B07}"/>
                    </a:ext>
                  </a:extLst>
                </p:cNvPr>
                <p:cNvPicPr/>
                <p:nvPr/>
              </p:nvPicPr>
              <p:blipFill>
                <a:blip r:embed="rId19"/>
                <a:stretch>
                  <a:fillRect/>
                </a:stretch>
              </p:blipFill>
              <p:spPr>
                <a:xfrm>
                  <a:off x="1130500" y="3465750"/>
                  <a:ext cx="114480" cy="4777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8" name="Ink 27">
                <a:extLst>
                  <a:ext uri="{FF2B5EF4-FFF2-40B4-BE49-F238E27FC236}">
                    <a16:creationId xmlns:a16="http://schemas.microsoft.com/office/drawing/2014/main" id="{547A5796-DDE1-4828-8A8C-120D0E993EB4}"/>
                  </a:ext>
                </a:extLst>
              </p14:cNvPr>
              <p14:cNvContentPartPr/>
              <p14:nvPr/>
            </p14:nvContentPartPr>
            <p14:xfrm>
              <a:off x="427620" y="2009745"/>
              <a:ext cx="77760" cy="151200"/>
            </p14:xfrm>
          </p:contentPart>
        </mc:Choice>
        <mc:Fallback xmlns="">
          <p:pic>
            <p:nvPicPr>
              <p:cNvPr id="28" name="Ink 27">
                <a:extLst>
                  <a:ext uri="{FF2B5EF4-FFF2-40B4-BE49-F238E27FC236}">
                    <a16:creationId xmlns:a16="http://schemas.microsoft.com/office/drawing/2014/main" id="{547A5796-DDE1-4828-8A8C-120D0E993EB4}"/>
                  </a:ext>
                </a:extLst>
              </p:cNvPr>
              <p:cNvPicPr/>
              <p:nvPr/>
            </p:nvPicPr>
            <p:blipFill>
              <a:blip r:embed="rId21"/>
              <a:stretch>
                <a:fillRect/>
              </a:stretch>
            </p:blipFill>
            <p:spPr>
              <a:xfrm>
                <a:off x="418980" y="1955745"/>
                <a:ext cx="95400" cy="258840"/>
              </a:xfrm>
              <a:prstGeom prst="rect">
                <a:avLst/>
              </a:prstGeom>
            </p:spPr>
          </p:pic>
        </mc:Fallback>
      </mc:AlternateContent>
      <p:grpSp>
        <p:nvGrpSpPr>
          <p:cNvPr id="33" name="Group 32">
            <a:extLst>
              <a:ext uri="{FF2B5EF4-FFF2-40B4-BE49-F238E27FC236}">
                <a16:creationId xmlns:a16="http://schemas.microsoft.com/office/drawing/2014/main" id="{7F3F6441-EAB9-D8A3-6B52-1B58421E1E34}"/>
              </a:ext>
            </a:extLst>
          </p:cNvPr>
          <p:cNvGrpSpPr/>
          <p:nvPr/>
        </p:nvGrpSpPr>
        <p:grpSpPr>
          <a:xfrm>
            <a:off x="285060" y="1628145"/>
            <a:ext cx="2087280" cy="3100320"/>
            <a:chOff x="285060" y="1628145"/>
            <a:chExt cx="2087280" cy="310032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9" name="Ink 28">
                  <a:extLst>
                    <a:ext uri="{FF2B5EF4-FFF2-40B4-BE49-F238E27FC236}">
                      <a16:creationId xmlns:a16="http://schemas.microsoft.com/office/drawing/2014/main" id="{755D6E33-F72E-B725-97B6-EF3027998B66}"/>
                    </a:ext>
                  </a:extLst>
                </p14:cNvPr>
                <p14:cNvContentPartPr/>
                <p14:nvPr/>
              </p14:nvContentPartPr>
              <p14:xfrm>
                <a:off x="285060" y="1628145"/>
                <a:ext cx="1539360" cy="3071880"/>
              </p14:xfrm>
            </p:contentPart>
          </mc:Choice>
          <mc:Fallback xmlns="">
            <p:pic>
              <p:nvPicPr>
                <p:cNvPr id="29" name="Ink 28">
                  <a:extLst>
                    <a:ext uri="{FF2B5EF4-FFF2-40B4-BE49-F238E27FC236}">
                      <a16:creationId xmlns:a16="http://schemas.microsoft.com/office/drawing/2014/main" id="{755D6E33-F72E-B725-97B6-EF3027998B66}"/>
                    </a:ext>
                  </a:extLst>
                </p:cNvPr>
                <p:cNvPicPr/>
                <p:nvPr/>
              </p:nvPicPr>
              <p:blipFill>
                <a:blip r:embed="rId23"/>
                <a:stretch>
                  <a:fillRect/>
                </a:stretch>
              </p:blipFill>
              <p:spPr>
                <a:xfrm>
                  <a:off x="276060" y="1574145"/>
                  <a:ext cx="1557000" cy="3179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0" name="Ink 29">
                  <a:extLst>
                    <a:ext uri="{FF2B5EF4-FFF2-40B4-BE49-F238E27FC236}">
                      <a16:creationId xmlns:a16="http://schemas.microsoft.com/office/drawing/2014/main" id="{EEB3D1C2-9A2D-3AF3-1D17-7EEBEEF6ACF5}"/>
                    </a:ext>
                  </a:extLst>
                </p14:cNvPr>
                <p14:cNvContentPartPr/>
                <p14:nvPr/>
              </p14:nvContentPartPr>
              <p14:xfrm>
                <a:off x="1805700" y="4655385"/>
                <a:ext cx="28440" cy="73080"/>
              </p14:xfrm>
            </p:contentPart>
          </mc:Choice>
          <mc:Fallback xmlns="">
            <p:pic>
              <p:nvPicPr>
                <p:cNvPr id="30" name="Ink 29">
                  <a:extLst>
                    <a:ext uri="{FF2B5EF4-FFF2-40B4-BE49-F238E27FC236}">
                      <a16:creationId xmlns:a16="http://schemas.microsoft.com/office/drawing/2014/main" id="{EEB3D1C2-9A2D-3AF3-1D17-7EEBEEF6ACF5}"/>
                    </a:ext>
                  </a:extLst>
                </p:cNvPr>
                <p:cNvPicPr/>
                <p:nvPr/>
              </p:nvPicPr>
              <p:blipFill>
                <a:blip r:embed="rId25"/>
                <a:stretch>
                  <a:fillRect/>
                </a:stretch>
              </p:blipFill>
              <p:spPr>
                <a:xfrm>
                  <a:off x="1797060" y="4601745"/>
                  <a:ext cx="46080" cy="1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2" name="Ink 31">
                  <a:extLst>
                    <a:ext uri="{FF2B5EF4-FFF2-40B4-BE49-F238E27FC236}">
                      <a16:creationId xmlns:a16="http://schemas.microsoft.com/office/drawing/2014/main" id="{7802B636-A250-79B7-6E4A-9554BCCEF0CA}"/>
                    </a:ext>
                  </a:extLst>
                </p14:cNvPr>
                <p14:cNvContentPartPr/>
                <p14:nvPr/>
              </p14:nvContentPartPr>
              <p14:xfrm>
                <a:off x="2161020" y="4448745"/>
                <a:ext cx="211320" cy="228960"/>
              </p14:xfrm>
            </p:contentPart>
          </mc:Choice>
          <mc:Fallback xmlns="">
            <p:pic>
              <p:nvPicPr>
                <p:cNvPr id="32" name="Ink 31">
                  <a:extLst>
                    <a:ext uri="{FF2B5EF4-FFF2-40B4-BE49-F238E27FC236}">
                      <a16:creationId xmlns:a16="http://schemas.microsoft.com/office/drawing/2014/main" id="{7802B636-A250-79B7-6E4A-9554BCCEF0CA}"/>
                    </a:ext>
                  </a:extLst>
                </p:cNvPr>
                <p:cNvPicPr/>
                <p:nvPr/>
              </p:nvPicPr>
              <p:blipFill>
                <a:blip r:embed="rId27"/>
                <a:stretch>
                  <a:fillRect/>
                </a:stretch>
              </p:blipFill>
              <p:spPr>
                <a:xfrm>
                  <a:off x="2152380" y="4395105"/>
                  <a:ext cx="228960" cy="336600"/>
                </a:xfrm>
                <a:prstGeom prst="rect">
                  <a:avLst/>
                </a:prstGeom>
              </p:spPr>
            </p:pic>
          </mc:Fallback>
        </mc:AlternateContent>
      </p:grpSp>
    </p:spTree>
    <p:extLst>
      <p:ext uri="{BB962C8B-B14F-4D97-AF65-F5344CB8AC3E}">
        <p14:creationId xmlns:p14="http://schemas.microsoft.com/office/powerpoint/2010/main" val="39974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20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587E-AE72-097C-1398-EC7F6B10A390}"/>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13D38A3-D1E8-B185-9003-2BBC4A13A279}"/>
              </a:ext>
            </a:extLst>
          </p:cNvPr>
          <p:cNvSpPr>
            <a:spLocks noGrp="1"/>
          </p:cNvSpPr>
          <p:nvPr>
            <p:ph type="title"/>
          </p:nvPr>
        </p:nvSpPr>
        <p:spPr>
          <a:xfrm>
            <a:off x="966593" y="175468"/>
            <a:ext cx="7491607" cy="636588"/>
          </a:xfrm>
        </p:spPr>
        <p:txBody>
          <a:bodyPr/>
          <a:lstStyle/>
          <a:p>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صفحه‌بندی – محاسبه پراکندگی داخلی</a:t>
            </a:r>
            <a:endParaRPr lang="en-US" altLang="en-US" sz="2600" dirty="0"/>
          </a:p>
        </p:txBody>
      </p:sp>
      <p:sp>
        <p:nvSpPr>
          <p:cNvPr id="30723" name="Content Placeholder 2">
            <a:extLst>
              <a:ext uri="{FF2B5EF4-FFF2-40B4-BE49-F238E27FC236}">
                <a16:creationId xmlns:a16="http://schemas.microsoft.com/office/drawing/2014/main" id="{1C3D0BB2-542B-BC0F-9771-C6F3FFD22F99}"/>
              </a:ext>
            </a:extLst>
          </p:cNvPr>
          <p:cNvSpPr>
            <a:spLocks noGrp="1"/>
          </p:cNvSpPr>
          <p:nvPr>
            <p:ph idx="1"/>
          </p:nvPr>
        </p:nvSpPr>
        <p:spPr>
          <a:xfrm>
            <a:off x="495504" y="812056"/>
            <a:ext cx="8433784" cy="4633912"/>
          </a:xfrm>
        </p:spPr>
        <p:txBody>
          <a:bodyPr/>
          <a:lstStyle/>
          <a:p>
            <a:pPr marL="0" marR="0" algn="r" rtl="1">
              <a:lnSpc>
                <a:spcPct val="115000"/>
              </a:lnSpc>
              <a:spcAft>
                <a:spcPts val="800"/>
              </a:spcAf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فرض کنید اندازه هر صفحه حافظه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است و برنامه‌ای داریم با اندازه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۷۲،۷۶۶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چه تعداد صفحه نیاز داریم؟</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اگر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۷۲،۷۶۶</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را بر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تقسیم کنیم، حدوداً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۳۵.۵۳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به‌دست می‌آید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یعنی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۳۵</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صفحه کامل پر می‌شوند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۳۵ × ۲۰۴۸ = ۷۱،۶۸۰</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و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۱،۰۸۶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باقی‌مانده در یک صفحه جدید قرار می‌گیرد</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مجموع، این فرآیند به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صفحه نیاز دارد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پراکندگی داخلی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(Internal Fragmentation)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یعنی مقداری از حافظه داخل صفحه استفاده نمی‌شود و هدر می‌رود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این مثال</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اندازه صفحه =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فقط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۱۰۸۶</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 از آخرین صفحه استفاده شده</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پس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۹۶۲</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فضای استفاده‌نشده باقی مانده است</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که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مقدار پراکندگی داخلی است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4592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3288-592F-8730-A876-735FCB22906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7049090C-FA2F-632C-D4CD-63865592D277}"/>
              </a:ext>
            </a:extLst>
          </p:cNvPr>
          <p:cNvSpPr>
            <a:spLocks noGrp="1"/>
          </p:cNvSpPr>
          <p:nvPr>
            <p:ph type="title"/>
          </p:nvPr>
        </p:nvSpPr>
        <p:spPr>
          <a:xfrm>
            <a:off x="966593" y="175468"/>
            <a:ext cx="7491607" cy="636588"/>
          </a:xfrm>
        </p:spPr>
        <p:txBody>
          <a:bodyPr/>
          <a:lstStyle/>
          <a:p>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صفحه‌بندی – محاسبه پراکندگی داخلی</a:t>
            </a:r>
            <a:endParaRPr lang="en-US" altLang="en-US" sz="2600" dirty="0"/>
          </a:p>
        </p:txBody>
      </p:sp>
      <p:sp>
        <p:nvSpPr>
          <p:cNvPr id="30723" name="Content Placeholder 2">
            <a:extLst>
              <a:ext uri="{FF2B5EF4-FFF2-40B4-BE49-F238E27FC236}">
                <a16:creationId xmlns:a16="http://schemas.microsoft.com/office/drawing/2014/main" id="{B2CA30A1-07AC-AD2F-BA8D-8F99B269603E}"/>
              </a:ext>
            </a:extLst>
          </p:cNvPr>
          <p:cNvSpPr>
            <a:spLocks noGrp="1"/>
          </p:cNvSpPr>
          <p:nvPr>
            <p:ph idx="1"/>
          </p:nvPr>
        </p:nvSpPr>
        <p:spPr>
          <a:xfrm>
            <a:off x="495504" y="812056"/>
            <a:ext cx="8433784" cy="4633912"/>
          </a:xfrm>
        </p:spPr>
        <p:txBody>
          <a:bodyPr/>
          <a:lstStyle/>
          <a:p>
            <a:pPr marL="0" marR="0" algn="r" rtl="1">
              <a:lnSpc>
                <a:spcPct val="115000"/>
              </a:lnSpc>
              <a:spcAft>
                <a:spcPts val="800"/>
              </a:spcAft>
              <a:buNone/>
            </a:pPr>
            <a:r>
              <a:rPr lang="en-US" sz="1800" b="1"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حالت‌های خاص</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بدترین حالت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فقط یک بایت از آخرین صفحه استفاده شود، یعنی تقریباً کل صفحه هدر می‌رود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میانگین پراکندگی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معمولاً انتظار داریم نصف یک صفحه هدر برود (در اینجا حدود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۱۰۲۴</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1800" b="1"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چرا اندازه صفحه مهم است؟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انتخاب اندازه صفحه یک موازنه است</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صفحات خیلی کوچک باشند، جدول صفحه‌بندی بزرگ‌تر می‌شود و حافظه بیشتری مصرف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صفحات خیلی بزرگ باشند، ممکن است پراکندگی داخلی زیاد 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به همین دلیل در طول زمان، اندازه صفحات به‌تدریج بزرگ‌تر شده تا تعادل بین این دو برقرار 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127622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0AB67-80A7-9597-365D-EB69340F90DA}"/>
            </a:ext>
          </a:extLst>
        </p:cNvPr>
        <p:cNvGrpSpPr/>
        <p:nvPr/>
      </p:nvGrpSpPr>
      <p:grpSpPr>
        <a:xfrm>
          <a:off x="0" y="0"/>
          <a:ext cx="0" cy="0"/>
          <a:chOff x="0" y="0"/>
          <a:chExt cx="0" cy="0"/>
        </a:xfrm>
      </p:grpSpPr>
      <p:pic>
        <p:nvPicPr>
          <p:cNvPr id="31749" name="Picture 7">
            <a:extLst>
              <a:ext uri="{FF2B5EF4-FFF2-40B4-BE49-F238E27FC236}">
                <a16:creationId xmlns:a16="http://schemas.microsoft.com/office/drawing/2014/main" id="{6A11FE1D-7BFD-4B72-3123-8B4C10B41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1" y="2711237"/>
            <a:ext cx="5084867" cy="364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a:extLst>
              <a:ext uri="{FF2B5EF4-FFF2-40B4-BE49-F238E27FC236}">
                <a16:creationId xmlns:a16="http://schemas.microsoft.com/office/drawing/2014/main" id="{DA823712-9B6F-CF1F-9026-9E781658D324}"/>
              </a:ext>
            </a:extLst>
          </p:cNvPr>
          <p:cNvSpPr>
            <a:spLocks noGrp="1" noChangeArrowheads="1"/>
          </p:cNvSpPr>
          <p:nvPr>
            <p:ph type="title"/>
          </p:nvPr>
        </p:nvSpPr>
        <p:spPr>
          <a:xfrm>
            <a:off x="457200" y="236379"/>
            <a:ext cx="8229600" cy="576263"/>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فریم‌های آزاد</a:t>
            </a:r>
            <a:endParaRPr lang="en-US" altLang="en-US" dirty="0"/>
          </a:p>
        </p:txBody>
      </p:sp>
      <p:sp>
        <p:nvSpPr>
          <p:cNvPr id="31747" name="Text Box 4">
            <a:extLst>
              <a:ext uri="{FF2B5EF4-FFF2-40B4-BE49-F238E27FC236}">
                <a16:creationId xmlns:a16="http://schemas.microsoft.com/office/drawing/2014/main" id="{DDD3EA48-681E-D14C-333D-434770486EFA}"/>
              </a:ext>
            </a:extLst>
          </p:cNvPr>
          <p:cNvSpPr txBox="1">
            <a:spLocks noChangeArrowheads="1"/>
          </p:cNvSpPr>
          <p:nvPr/>
        </p:nvSpPr>
        <p:spPr bwMode="auto">
          <a:xfrm>
            <a:off x="657464" y="6216384"/>
            <a:ext cx="1399732"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قبل از تخصیص</a:t>
            </a:r>
            <a:endParaRPr lang="en-US" altLang="en-US" sz="2000" dirty="0">
              <a:latin typeface="Times New Roman" panose="02020603050405020304" pitchFamily="18" charset="0"/>
              <a:cs typeface="B Nazanin" panose="00000400000000000000" pitchFamily="2" charset="-78"/>
            </a:endParaRPr>
          </a:p>
        </p:txBody>
      </p:sp>
      <p:sp>
        <p:nvSpPr>
          <p:cNvPr id="31748" name="Text Box 5">
            <a:extLst>
              <a:ext uri="{FF2B5EF4-FFF2-40B4-BE49-F238E27FC236}">
                <a16:creationId xmlns:a16="http://schemas.microsoft.com/office/drawing/2014/main" id="{09944D44-AE17-9F04-639D-2214CAE60F66}"/>
              </a:ext>
            </a:extLst>
          </p:cNvPr>
          <p:cNvSpPr txBox="1">
            <a:spLocks noChangeArrowheads="1"/>
          </p:cNvSpPr>
          <p:nvPr/>
        </p:nvSpPr>
        <p:spPr bwMode="auto">
          <a:xfrm>
            <a:off x="3217151" y="6335328"/>
            <a:ext cx="1354848"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بعد از تخصیص</a:t>
            </a:r>
            <a:endParaRPr lang="en-US" altLang="en-US" sz="2000" dirty="0">
              <a:latin typeface="Times New Roman" panose="02020603050405020304" pitchFamily="18" charset="0"/>
              <a:cs typeface="B Nazanin" panose="00000400000000000000" pitchFamily="2" charset="-78"/>
            </a:endParaRPr>
          </a:p>
        </p:txBody>
      </p:sp>
      <p:sp>
        <p:nvSpPr>
          <p:cNvPr id="9" name="TextBox 8">
            <a:extLst>
              <a:ext uri="{FF2B5EF4-FFF2-40B4-BE49-F238E27FC236}">
                <a16:creationId xmlns:a16="http://schemas.microsoft.com/office/drawing/2014/main" id="{89B52A70-4FF9-80A4-751D-97C9C2F97F1D}"/>
              </a:ext>
            </a:extLst>
          </p:cNvPr>
          <p:cNvSpPr txBox="1"/>
          <p:nvPr/>
        </p:nvSpPr>
        <p:spPr>
          <a:xfrm>
            <a:off x="291781" y="907787"/>
            <a:ext cx="8560437" cy="1951303"/>
          </a:xfrm>
          <a:prstGeom prst="rect">
            <a:avLst/>
          </a:prstGeom>
          <a:noFill/>
        </p:spPr>
        <p:txBody>
          <a:bodyPr wrap="square">
            <a:spAutoFit/>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نحوه تخصیص فریم‌ها به صفحات یک فرآیند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(Page Allocation)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فرض کنیم یک فرآیند جدید داریم که به </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۴</a:t>
            </a:r>
            <a:r>
              <a:rPr lang="fa-IR" sz="18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صفحه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Page 0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تا</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Page 3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نیاز دارد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قانون اصلی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فرآیند به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صفحه نیاز دارد، سیستم باید حداقل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فریم خالی در حافظه داشته باشد تا بتواند این صفحات را بارگذاری کند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8BA598E-37D0-F060-CC1E-0CB6DE6EC2B4}"/>
              </a:ext>
            </a:extLst>
          </p:cNvPr>
          <p:cNvSpPr txBox="1"/>
          <p:nvPr/>
        </p:nvSpPr>
        <p:spPr>
          <a:xfrm>
            <a:off x="86498" y="2377984"/>
            <a:ext cx="4893274" cy="369332"/>
          </a:xfrm>
          <a:prstGeom prst="rect">
            <a:avLst/>
          </a:prstGeom>
          <a:noFill/>
        </p:spPr>
        <p:txBody>
          <a:bodyPr wrap="square">
            <a:spAutoFit/>
          </a:bodyPr>
          <a:lstStyle/>
          <a:p>
            <a:r>
              <a:rPr lang="fa-IR" dirty="0">
                <a:cs typeface="B Nazanin" panose="00000400000000000000" pitchFamily="2" charset="-78"/>
              </a:rPr>
              <a:t>لیست فریم‌های خالی</a:t>
            </a:r>
            <a:endParaRPr lang="en-US" dirty="0">
              <a:cs typeface="B Nazanin" panose="00000400000000000000" pitchFamily="2" charset="-78"/>
            </a:endParaRPr>
          </a:p>
        </p:txBody>
      </p:sp>
      <p:sp>
        <p:nvSpPr>
          <p:cNvPr id="5" name="TextBox 4">
            <a:extLst>
              <a:ext uri="{FF2B5EF4-FFF2-40B4-BE49-F238E27FC236}">
                <a16:creationId xmlns:a16="http://schemas.microsoft.com/office/drawing/2014/main" id="{352499C7-A176-E290-A68B-9D6A75E9BB35}"/>
              </a:ext>
            </a:extLst>
          </p:cNvPr>
          <p:cNvSpPr txBox="1"/>
          <p:nvPr/>
        </p:nvSpPr>
        <p:spPr>
          <a:xfrm>
            <a:off x="5581931" y="2448722"/>
            <a:ext cx="3475570" cy="2585323"/>
          </a:xfrm>
          <a:prstGeom prst="rect">
            <a:avLst/>
          </a:prstGeom>
          <a:noFill/>
        </p:spPr>
        <p:txBody>
          <a:bodyPr wrap="square">
            <a:spAutoFit/>
          </a:bodyPr>
          <a:lstStyle/>
          <a:p>
            <a:pPr algn="r" rtl="1">
              <a:buNone/>
            </a:pPr>
            <a:r>
              <a:rPr lang="fa-IR" b="1" dirty="0">
                <a:cs typeface="B Nazanin" panose="00000400000000000000" pitchFamily="2" charset="-78"/>
              </a:rPr>
              <a:t>تخصیص فریم‌ها به صفحات:</a:t>
            </a:r>
          </a:p>
          <a:p>
            <a:pPr algn="r" rtl="1">
              <a:buNone/>
            </a:pPr>
            <a:r>
              <a:rPr lang="fa-IR" dirty="0">
                <a:cs typeface="B Nazanin" panose="00000400000000000000" pitchFamily="2" charset="-78"/>
              </a:rPr>
              <a:t>به ترتیب، صفحات فرآیند در فریم‌های خالی بارگذاری می‌شوند:</a:t>
            </a:r>
          </a:p>
          <a:p>
            <a:pPr algn="r" rtl="1">
              <a:buFont typeface="Arial" panose="020B0604020202020204" pitchFamily="34" charset="0"/>
              <a:buChar char="•"/>
            </a:pPr>
            <a:r>
              <a:rPr lang="en-US" dirty="0">
                <a:cs typeface="B Nazanin" panose="00000400000000000000" pitchFamily="2" charset="-78"/>
              </a:rPr>
              <a:t>Page 0 → Frame 14</a:t>
            </a:r>
          </a:p>
          <a:p>
            <a:pPr algn="r" rtl="1">
              <a:buFont typeface="Arial" panose="020B0604020202020204" pitchFamily="34" charset="0"/>
              <a:buChar char="•"/>
            </a:pPr>
            <a:r>
              <a:rPr lang="en-US" dirty="0">
                <a:cs typeface="B Nazanin" panose="00000400000000000000" pitchFamily="2" charset="-78"/>
              </a:rPr>
              <a:t>Page 1 → Frame 13</a:t>
            </a:r>
          </a:p>
          <a:p>
            <a:pPr algn="r" rtl="1">
              <a:buFont typeface="Arial" panose="020B0604020202020204" pitchFamily="34" charset="0"/>
              <a:buChar char="•"/>
            </a:pPr>
            <a:r>
              <a:rPr lang="en-US" dirty="0">
                <a:cs typeface="B Nazanin" panose="00000400000000000000" pitchFamily="2" charset="-78"/>
              </a:rPr>
              <a:t>Page 2 → Frame 18</a:t>
            </a:r>
          </a:p>
          <a:p>
            <a:pPr algn="r" rtl="1">
              <a:buFont typeface="Arial" panose="020B0604020202020204" pitchFamily="34" charset="0"/>
              <a:buChar char="•"/>
            </a:pPr>
            <a:r>
              <a:rPr lang="en-US" dirty="0">
                <a:cs typeface="B Nazanin" panose="00000400000000000000" pitchFamily="2" charset="-78"/>
              </a:rPr>
              <a:t>Page 3 → Frame 20</a:t>
            </a:r>
          </a:p>
          <a:p>
            <a:pPr algn="r" rtl="1"/>
            <a:r>
              <a:rPr lang="fa-IR" dirty="0">
                <a:cs typeface="B Nazanin" panose="00000400000000000000" pitchFamily="2" charset="-78"/>
              </a:rPr>
              <a:t>این اطلاعات در </a:t>
            </a:r>
            <a:r>
              <a:rPr lang="fa-IR" b="1" dirty="0">
                <a:cs typeface="B Nazanin" panose="00000400000000000000" pitchFamily="2" charset="-78"/>
              </a:rPr>
              <a:t>جدول صفحه</a:t>
            </a:r>
            <a:r>
              <a:rPr lang="en-US" dirty="0">
                <a:cs typeface="B Nazanin" panose="00000400000000000000" pitchFamily="2" charset="-78"/>
              </a:rPr>
              <a:t> </a:t>
            </a:r>
            <a:r>
              <a:rPr lang="fa-IR" dirty="0">
                <a:cs typeface="B Nazanin" panose="00000400000000000000" pitchFamily="2" charset="-78"/>
              </a:rPr>
              <a:t>برای این فرآیند ذخیره می‌شود:</a:t>
            </a:r>
          </a:p>
        </p:txBody>
      </p:sp>
    </p:spTree>
    <p:extLst>
      <p:ext uri="{BB962C8B-B14F-4D97-AF65-F5344CB8AC3E}">
        <p14:creationId xmlns:p14="http://schemas.microsoft.com/office/powerpoint/2010/main" val="1671027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EC31-7071-4D44-9524-022A1AF52E35}"/>
              </a:ext>
            </a:extLst>
          </p:cNvPr>
          <p:cNvSpPr>
            <a:spLocks noGrp="1"/>
          </p:cNvSpPr>
          <p:nvPr>
            <p:ph type="title"/>
          </p:nvPr>
        </p:nvSpPr>
        <p:spPr/>
        <p:txBody>
          <a:bodyPr/>
          <a:lstStyle/>
          <a:p>
            <a:r>
              <a:rPr lang="en-US" dirty="0"/>
              <a:t>End of Essential part</a:t>
            </a:r>
          </a:p>
        </p:txBody>
      </p:sp>
    </p:spTree>
    <p:extLst>
      <p:ext uri="{BB962C8B-B14F-4D97-AF65-F5344CB8AC3E}">
        <p14:creationId xmlns:p14="http://schemas.microsoft.com/office/powerpoint/2010/main" val="118115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457200" y="228054"/>
            <a:ext cx="8229600" cy="576262"/>
          </a:xfrm>
        </p:spPr>
        <p:txBody>
          <a:bodyPr/>
          <a:lstStyle/>
          <a:p>
            <a:pPr eaLnBrk="1" hangingPunct="1"/>
            <a:r>
              <a:rPr lang="en-US" altLang="en-US" dirty="0"/>
              <a:t>Objectives</a:t>
            </a:r>
            <a:r>
              <a:rPr lang="ar-SA" sz="3200" dirty="0">
                <a:effectLst/>
                <a:latin typeface="Calibri" panose="020F0502020204030204" pitchFamily="34" charset="0"/>
                <a:ea typeface="Calibri" panose="020F0502020204030204" pitchFamily="34" charset="0"/>
                <a:cs typeface="B Nazanin" panose="00000400000000000000" pitchFamily="2" charset="-78"/>
              </a:rPr>
              <a:t> </a:t>
            </a:r>
            <a:r>
              <a:rPr lang="fa-IR" sz="3200" dirty="0">
                <a:effectLst/>
                <a:latin typeface="Calibri" panose="020F0502020204030204" pitchFamily="34" charset="0"/>
                <a:ea typeface="Calibri" panose="020F0502020204030204" pitchFamily="34" charset="0"/>
                <a:cs typeface="B Nazanin" panose="00000400000000000000" pitchFamily="2" charset="-78"/>
              </a:rPr>
              <a:t>اهداف</a:t>
            </a:r>
            <a:endParaRPr lang="en-US" altLang="en-US" dirty="0"/>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idx="1"/>
          </p:nvPr>
        </p:nvSpPr>
        <p:spPr>
          <a:xfrm>
            <a:off x="830426" y="1262063"/>
            <a:ext cx="7735078" cy="44402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این بخش به توصیف جزئیات روش‌های مختلف سازماندهی سخت‌افزار حافظه می‌پردازد</a:t>
            </a:r>
            <a:endParaRPr lang="fa-IR"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همچنین به بحث در مورد تکنیک‌های مدیریت حافظه، توضیحات دقیق در مورد پردازنده اینتل پنتیوم که از هر دو حالت تقسیم‌بندی خالص و تقسیم‌بندی با صفحه‌بندی پشتیبانی می‌کند، می‌پردازد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idx="1"/>
          </p:nvPr>
        </p:nvSpPr>
        <p:spPr>
          <a:xfrm>
            <a:off x="802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30AB13-6435-4378-B830-FECCFE605468}"/>
              </a:ext>
            </a:extLst>
          </p:cNvPr>
          <p:cNvSpPr>
            <a:spLocks noGrp="1" noChangeArrowheads="1"/>
          </p:cNvSpPr>
          <p:nvPr>
            <p:ph type="title"/>
          </p:nvPr>
        </p:nvSpPr>
        <p:spPr>
          <a:xfrm>
            <a:off x="531846" y="222674"/>
            <a:ext cx="8360228" cy="576262"/>
          </a:xfrm>
        </p:spPr>
        <p:txBody>
          <a:bodyPr/>
          <a:lstStyle/>
          <a:p>
            <a:pPr eaLnBrk="1" hangingPunct="1"/>
            <a:r>
              <a:rPr lang="en-US" altLang="en-US" dirty="0"/>
              <a:t>Translation Look-Aside Buffer </a:t>
            </a:r>
          </a:p>
        </p:txBody>
      </p:sp>
      <p:sp>
        <p:nvSpPr>
          <p:cNvPr id="33795" name="Rectangle 3">
            <a:extLst>
              <a:ext uri="{FF2B5EF4-FFF2-40B4-BE49-F238E27FC236}">
                <a16:creationId xmlns:a16="http://schemas.microsoft.com/office/drawing/2014/main" id="{EB8310ED-D6D5-4E0C-8BB0-4E773523DA81}"/>
              </a:ext>
            </a:extLst>
          </p:cNvPr>
          <p:cNvSpPr>
            <a:spLocks noGrp="1" noChangeArrowheads="1"/>
          </p:cNvSpPr>
          <p:nvPr>
            <p:ph idx="1"/>
          </p:nvPr>
        </p:nvSpPr>
        <p:spPr>
          <a:xfrm>
            <a:off x="793101" y="1146175"/>
            <a:ext cx="7144399" cy="4606925"/>
          </a:xfrm>
        </p:spPr>
        <p:txBody>
          <a:bodyPr/>
          <a:lstStyle/>
          <a:p>
            <a:r>
              <a:rPr lang="en-US" altLang="en-US" dirty="0"/>
              <a:t>Some TLBs store</a:t>
            </a:r>
            <a:r>
              <a:rPr lang="en-US" altLang="en-US" b="1" dirty="0"/>
              <a:t> </a:t>
            </a:r>
            <a:r>
              <a:rPr lang="en-US" altLang="en-US" b="1" dirty="0">
                <a:solidFill>
                  <a:srgbClr val="006699"/>
                </a:solidFill>
                <a:latin typeface="+mj-lt"/>
              </a:rPr>
              <a:t>address-space</a:t>
            </a:r>
            <a:r>
              <a:rPr lang="en-US" altLang="en-US" b="1" dirty="0">
                <a:solidFill>
                  <a:srgbClr val="3366FF"/>
                </a:solidFill>
              </a:rPr>
              <a:t> </a:t>
            </a:r>
            <a:r>
              <a:rPr lang="en-US" altLang="en-US" b="1" dirty="0">
                <a:solidFill>
                  <a:srgbClr val="006699"/>
                </a:solidFill>
                <a:latin typeface="+mj-lt"/>
              </a:rPr>
              <a:t>identifiers</a:t>
            </a:r>
            <a:r>
              <a:rPr lang="en-US" altLang="en-US" b="1" dirty="0">
                <a:solidFill>
                  <a:srgbClr val="3366FF"/>
                </a:solidFill>
              </a:rPr>
              <a:t> </a:t>
            </a:r>
            <a:r>
              <a:rPr lang="en-US" altLang="en-US" dirty="0"/>
              <a:t>(</a:t>
            </a:r>
            <a:r>
              <a:rPr lang="en-US" altLang="en-US" b="1" dirty="0">
                <a:solidFill>
                  <a:srgbClr val="006699"/>
                </a:solidFill>
                <a:latin typeface="+mj-lt"/>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a:t>
            </a:r>
          </a:p>
          <a:p>
            <a:pPr lvl="1"/>
            <a:r>
              <a:rPr lang="en-US" altLang="en-US" dirty="0"/>
              <a:t>Some entries can be</a:t>
            </a:r>
            <a:r>
              <a:rPr lang="en-US" altLang="en-US" b="1" dirty="0">
                <a:solidFill>
                  <a:srgbClr val="3366FF"/>
                </a:solidFill>
              </a:rPr>
              <a:t> </a:t>
            </a:r>
            <a:r>
              <a:rPr lang="en-US" altLang="en-US" b="1" dirty="0">
                <a:solidFill>
                  <a:srgbClr val="006699"/>
                </a:solidFill>
                <a:latin typeface="+mj-lt"/>
              </a:rPr>
              <a:t>wired</a:t>
            </a:r>
            <a:r>
              <a:rPr lang="en-US" altLang="en-US" b="1" dirty="0">
                <a:solidFill>
                  <a:srgbClr val="3366FF"/>
                </a:solidFill>
              </a:rPr>
              <a:t> </a:t>
            </a:r>
            <a:r>
              <a:rPr lang="en-US" altLang="en-US" b="1" dirty="0">
                <a:solidFill>
                  <a:srgbClr val="006699"/>
                </a:solidFill>
                <a:latin typeface="+mj-lt"/>
              </a:rPr>
              <a:t>down</a:t>
            </a:r>
            <a:r>
              <a:rPr lang="en-US" altLang="en-US" b="1" dirty="0">
                <a:solidFill>
                  <a:srgbClr val="3366FF"/>
                </a:solidFill>
              </a:rPr>
              <a:t> </a:t>
            </a:r>
            <a:r>
              <a:rPr lang="en-US" altLang="en-US" dirty="0"/>
              <a:t>for permanent fast access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457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idx="1"/>
          </p:nvPr>
        </p:nvSpPr>
        <p:spPr>
          <a:xfrm>
            <a:off x="811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488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457200" y="236379"/>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idx="1"/>
          </p:nvPr>
        </p:nvSpPr>
        <p:spPr>
          <a:xfrm>
            <a:off x="821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Font typeface="Monotype Sorts" pitchFamily="-84" charset="2"/>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amore realistic hit ratio of 99%, </a:t>
            </a:r>
          </a:p>
          <a:p>
            <a:pPr lvl="1">
              <a:lnSpc>
                <a:spcPct val="90000"/>
              </a:lnSpc>
              <a:buFont typeface="Monotype Sorts" pitchFamily="-84" charset="2"/>
              <a:buNone/>
              <a:tabLst>
                <a:tab pos="2062163" algn="l"/>
                <a:tab pos="2566988" algn="l"/>
              </a:tabLst>
              <a:defRPr/>
            </a:pPr>
            <a:r>
              <a:rPr lang="en-US" altLang="en-US" dirty="0">
                <a:sym typeface="Symbol" pitchFamily="18" charset="2"/>
              </a:rPr>
              <a:t>     EAT = 0.99 x 10 + 0.01 x 20 = 10.1ns</a:t>
            </a:r>
          </a:p>
          <a:p>
            <a:pPr>
              <a:lnSpc>
                <a:spcPct val="90000"/>
              </a:lnSpc>
              <a:buFont typeface="Monotype Sorts" pitchFamily="-84" charset="2"/>
              <a:buNone/>
              <a:tabLst>
                <a:tab pos="2062163" algn="l"/>
                <a:tab pos="2566988" algn="l"/>
              </a:tabLst>
              <a:defRPr/>
            </a:pPr>
            <a:r>
              <a:rPr lang="en-US" altLang="en-US" dirty="0"/>
              <a:t>      implying  only 1% slowdown in access time.</a:t>
            </a:r>
          </a:p>
          <a:p>
            <a:pPr>
              <a:lnSpc>
                <a:spcPct val="90000"/>
              </a:lnSpc>
              <a:buFont typeface="Monotype Sorts" pitchFamily="-84" charset="2"/>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Font typeface="Monotype Sorts" pitchFamily="-84" charset="2"/>
              <a:buNone/>
              <a:tabLst>
                <a:tab pos="2062163" algn="l"/>
                <a:tab pos="2566988" algn="l"/>
              </a:tabLst>
              <a:defRPr/>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457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idx="1"/>
          </p:nvPr>
        </p:nvSpPr>
        <p:spPr>
          <a:xfrm>
            <a:off x="830425" y="1157288"/>
            <a:ext cx="7651102" cy="4468812"/>
          </a:xfrm>
        </p:spPr>
        <p:txBody>
          <a:bodyPr/>
          <a:lstStyle/>
          <a:p>
            <a:r>
              <a:rPr lang="en-US" altLang="en-US" dirty="0"/>
              <a:t>Memory protection implemented by associating protection bit with each frame to indicate if read-only or read-write access is allowed</a:t>
            </a:r>
          </a:p>
          <a:p>
            <a:pPr lvl="1"/>
            <a:r>
              <a:rPr lang="en-US" altLang="en-US" dirty="0"/>
              <a:t>Can also add more bits to indicate page execute-only, and so on</a:t>
            </a:r>
          </a:p>
          <a:p>
            <a:r>
              <a:rPr lang="en-US" altLang="en-US" b="1" dirty="0">
                <a:solidFill>
                  <a:srgbClr val="006699"/>
                </a:solidFill>
                <a:latin typeface="+mj-lt"/>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p>
          <a:p>
            <a:r>
              <a:rPr lang="en-US" altLang="en-US" dirty="0"/>
              <a:t>Any violations result in a trap to the kernel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145B4E6-5DED-4B37-B9F1-D64E18F15EDD}"/>
              </a:ext>
            </a:extLst>
          </p:cNvPr>
          <p:cNvSpPr>
            <a:spLocks noGrp="1" noChangeArrowheads="1"/>
          </p:cNvSpPr>
          <p:nvPr>
            <p:ph type="title"/>
          </p:nvPr>
        </p:nvSpPr>
        <p:spPr>
          <a:xfrm>
            <a:off x="709127" y="-95603"/>
            <a:ext cx="8112611" cy="903288"/>
          </a:xfrm>
        </p:spPr>
        <p:txBody>
          <a:bodyPr/>
          <a:lstStyle/>
          <a:p>
            <a:pPr eaLnBrk="1" hangingPunct="1"/>
            <a:r>
              <a:rPr lang="en-US" altLang="en-US" sz="2800" dirty="0"/>
              <a:t>Valid (v) or Invalid (i) Bit In A Page Table</a:t>
            </a:r>
          </a:p>
        </p:txBody>
      </p:sp>
      <p:pic>
        <p:nvPicPr>
          <p:cNvPr id="38915" name="Picture 5">
            <a:extLst>
              <a:ext uri="{FF2B5EF4-FFF2-40B4-BE49-F238E27FC236}">
                <a16:creationId xmlns:a16="http://schemas.microsoft.com/office/drawing/2014/main" id="{51286D0E-48B1-4A77-B77D-2A6859C88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21CA97-CF77-4743-9E98-4A047BEE3367}"/>
              </a:ext>
            </a:extLst>
          </p:cNvPr>
          <p:cNvSpPr>
            <a:spLocks noGrp="1" noChangeArrowheads="1"/>
          </p:cNvSpPr>
          <p:nvPr>
            <p:ph type="title"/>
          </p:nvPr>
        </p:nvSpPr>
        <p:spPr>
          <a:xfrm>
            <a:off x="457200" y="247880"/>
            <a:ext cx="8229600" cy="576262"/>
          </a:xfrm>
        </p:spPr>
        <p:txBody>
          <a:bodyPr/>
          <a:lstStyle/>
          <a:p>
            <a:pPr eaLnBrk="1" hangingPunct="1"/>
            <a:r>
              <a:rPr lang="en-US" altLang="en-US" dirty="0"/>
              <a:t>Shared Pages</a:t>
            </a:r>
          </a:p>
        </p:txBody>
      </p:sp>
      <p:sp>
        <p:nvSpPr>
          <p:cNvPr id="39939" name="Rectangle 3">
            <a:extLst>
              <a:ext uri="{FF2B5EF4-FFF2-40B4-BE49-F238E27FC236}">
                <a16:creationId xmlns:a16="http://schemas.microsoft.com/office/drawing/2014/main" id="{D36A1277-493F-4EAE-9460-2793BEE19806}"/>
              </a:ext>
            </a:extLst>
          </p:cNvPr>
          <p:cNvSpPr>
            <a:spLocks noGrp="1" noChangeArrowheads="1"/>
          </p:cNvSpPr>
          <p:nvPr>
            <p:ph idx="1"/>
          </p:nvPr>
        </p:nvSpPr>
        <p:spPr>
          <a:xfrm>
            <a:off x="802433" y="1113421"/>
            <a:ext cx="7734788" cy="448310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window systems)</a:t>
            </a:r>
          </a:p>
          <a:p>
            <a:pPr lvl="1"/>
            <a:r>
              <a:rPr lang="en-US" altLang="en-US" dirty="0"/>
              <a:t>Similar to multiple threads sharing the same process space</a:t>
            </a:r>
          </a:p>
          <a:p>
            <a:pPr lvl="1"/>
            <a:r>
              <a:rPr lang="en-US" altLang="en-US" dirty="0"/>
              <a:t>Also useful for interprocess communication if sharing of read-write pages is allowed</a:t>
            </a:r>
          </a:p>
          <a:p>
            <a:r>
              <a:rPr lang="en-US" altLang="en-US" b="1" dirty="0">
                <a:solidFill>
                  <a:srgbClr val="006699"/>
                </a:solidFill>
                <a:latin typeface="+mj-lt"/>
              </a:rPr>
              <a:t>Private</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b="1" dirty="0">
                <a:solidFill>
                  <a:srgbClr val="006699"/>
                </a:solidFill>
                <a:latin typeface="+mj-lt"/>
              </a:rPr>
              <a:t>and</a:t>
            </a:r>
            <a:r>
              <a:rPr lang="en-US" altLang="en-US" b="1" dirty="0">
                <a:solidFill>
                  <a:srgbClr val="3366FF"/>
                </a:solidFill>
              </a:rPr>
              <a:t> </a:t>
            </a:r>
            <a:r>
              <a:rPr lang="en-US" altLang="en-US" b="1" dirty="0">
                <a:solidFill>
                  <a:srgbClr val="006699"/>
                </a:solidFill>
                <a:latin typeface="+mj-lt"/>
              </a:rPr>
              <a:t>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18330E-1EFB-4794-938C-DE2C8EE9418F}"/>
              </a:ext>
            </a:extLst>
          </p:cNvPr>
          <p:cNvSpPr>
            <a:spLocks noGrp="1" noChangeArrowheads="1"/>
          </p:cNvSpPr>
          <p:nvPr>
            <p:ph type="title"/>
          </p:nvPr>
        </p:nvSpPr>
        <p:spPr>
          <a:xfrm>
            <a:off x="982663" y="245093"/>
            <a:ext cx="7704137" cy="576262"/>
          </a:xfrm>
        </p:spPr>
        <p:txBody>
          <a:bodyPr/>
          <a:lstStyle/>
          <a:p>
            <a:pPr eaLnBrk="1" hangingPunct="1"/>
            <a:r>
              <a:rPr lang="en-US" altLang="en-US" dirty="0"/>
              <a:t>Shared Pages Example</a:t>
            </a:r>
            <a:endParaRPr lang="en-US" altLang="en-US" sz="2400" dirty="0"/>
          </a:p>
        </p:txBody>
      </p:sp>
      <p:pic>
        <p:nvPicPr>
          <p:cNvPr id="40963" name="Picture 5" descr="W:\os-book\OS10\slide-dir\os-figures\9_14.jpg">
            <a:extLst>
              <a:ext uri="{FF2B5EF4-FFF2-40B4-BE49-F238E27FC236}">
                <a16:creationId xmlns:a16="http://schemas.microsoft.com/office/drawing/2014/main" id="{8CF5A6BC-36FF-41D3-9A9A-0B6C47B0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1212850"/>
            <a:ext cx="397351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520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idx="1"/>
          </p:nvPr>
        </p:nvSpPr>
        <p:spPr>
          <a:xfrm>
            <a:off x="811763"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1060450" y="228830"/>
            <a:ext cx="6764338"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پیش زمینه</a:t>
            </a:r>
            <a:endParaRPr lang="en-US" altLang="en-US" dirty="0"/>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idx="1"/>
          </p:nvPr>
        </p:nvSpPr>
        <p:spPr>
          <a:xfrm>
            <a:off x="498371" y="1001073"/>
            <a:ext cx="8303272" cy="543873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اجرا</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یک برنامه</a:t>
            </a:r>
            <a:r>
              <a:rPr lang="fa-IR" sz="2400" dirty="0">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باید از دیسک به حافظه آورده شده و در فرآیندی قرار 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و رجیسترها تنها حافظه‌هایی هستند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به طور مستقیم به آن‌ها دسترسی داشته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واحد حافظه تنها جریان</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‌های زیر را می‌بینید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a:t>
            </a:r>
            <a:r>
              <a:rPr lang="fa-IR" sz="2400" dirty="0">
                <a:latin typeface="Times New Roman" panose="02020603050405020304" pitchFamily="18" charset="0"/>
                <a:ea typeface="Times New Roman" panose="02020603050405020304" pitchFamily="18" charset="0"/>
                <a:cs typeface="B Nazanin" panose="00000400000000000000" pitchFamily="2" charset="-78"/>
              </a:rPr>
              <a:t>ها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 درخواست خواندن، یا</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 داده و درخواست نوشتن</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رجیستر در یک سیکل ساعت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کمتر) انجام می‌شود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می‌تواند چندین سیکل طول بکشد و باعث توقف</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Stall</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پردازنده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کش بین حافظه اصلی و رجیسترهای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برای کمتر کردن توقف</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قرار می‌گیرد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عملکرد صحیح، حفاظت از حافظه ضروری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685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473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idx="1"/>
          </p:nvPr>
        </p:nvSpPr>
        <p:spPr>
          <a:xfrm>
            <a:off x="839755" y="1131888"/>
            <a:ext cx="7489858"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376488"/>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955675" y="236379"/>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idx="1"/>
          </p:nvPr>
        </p:nvSpPr>
        <p:spPr>
          <a:xfrm>
            <a:off x="849087" y="1085850"/>
            <a:ext cx="7679093" cy="5146675"/>
          </a:xfrm>
        </p:spPr>
        <p:txBody>
          <a:bodyPr/>
          <a:lstStyle/>
          <a:p>
            <a:pPr>
              <a:lnSpc>
                <a:spcPct val="90000"/>
              </a:lnSpc>
            </a:pPr>
            <a:r>
              <a:rPr lang="en-US" altLang="en-US" dirty="0"/>
              <a:t>A logical address (on 32-bit machine with 4K page size) is divided into:</a:t>
            </a:r>
          </a:p>
          <a:p>
            <a:pPr marL="627063" lvl="1">
              <a:lnSpc>
                <a:spcPct val="90000"/>
              </a:lnSpc>
            </a:pPr>
            <a:r>
              <a:rPr lang="en-US" altLang="en-US" dirty="0"/>
              <a:t>a page number consisting of 20 bits</a:t>
            </a:r>
          </a:p>
          <a:p>
            <a:pPr marL="627063" lvl="1">
              <a:lnSpc>
                <a:spcPct val="90000"/>
              </a:lnSpc>
            </a:pPr>
            <a:r>
              <a:rPr lang="en-US" altLang="en-US" dirty="0"/>
              <a:t>a page offset consisting of 12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a:t>a 10-bit </a:t>
            </a:r>
            <a:r>
              <a:rPr lang="en-US" altLang="en-US" dirty="0"/>
              <a:t>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032250"/>
            <a:ext cx="40909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1128713" y="236379"/>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A0137AD-9BFB-4AF6-88F4-0341356C952B}"/>
              </a:ext>
            </a:extLst>
          </p:cNvPr>
          <p:cNvSpPr>
            <a:spLocks noGrp="1"/>
          </p:cNvSpPr>
          <p:nvPr>
            <p:ph type="title"/>
          </p:nvPr>
        </p:nvSpPr>
        <p:spPr>
          <a:xfrm>
            <a:off x="536575" y="155805"/>
            <a:ext cx="8229600" cy="576262"/>
          </a:xfrm>
        </p:spPr>
        <p:txBody>
          <a:bodyPr/>
          <a:lstStyle/>
          <a:p>
            <a:r>
              <a:rPr lang="en-US" altLang="en-US" dirty="0"/>
              <a:t>64-bit Logical Address Space</a:t>
            </a:r>
          </a:p>
        </p:txBody>
      </p:sp>
      <p:sp>
        <p:nvSpPr>
          <p:cNvPr id="53251" name="Content Placeholder 2">
            <a:extLst>
              <a:ext uri="{FF2B5EF4-FFF2-40B4-BE49-F238E27FC236}">
                <a16:creationId xmlns:a16="http://schemas.microsoft.com/office/drawing/2014/main" id="{6995B49D-2FA5-4651-BAD7-7BD98CB71E8C}"/>
              </a:ext>
            </a:extLst>
          </p:cNvPr>
          <p:cNvSpPr>
            <a:spLocks noGrp="1"/>
          </p:cNvSpPr>
          <p:nvPr>
            <p:ph idx="1"/>
          </p:nvPr>
        </p:nvSpPr>
        <p:spPr>
          <a:xfrm>
            <a:off x="875685" y="1130300"/>
            <a:ext cx="7596512" cy="5087938"/>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46084" name="Picture 5" descr="W:\os-book\OS10\slide-dir\os-figures\in-9_5.jpg">
            <a:extLst>
              <a:ext uri="{FF2B5EF4-FFF2-40B4-BE49-F238E27FC236}">
                <a16:creationId xmlns:a16="http://schemas.microsoft.com/office/drawing/2014/main" id="{F2F6A35A-E5D7-44DA-A8DD-7A4A4C040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176588"/>
            <a:ext cx="37195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72B140-73C1-45D7-A700-AF2CED785759}"/>
              </a:ext>
            </a:extLst>
          </p:cNvPr>
          <p:cNvSpPr>
            <a:spLocks noGrp="1" noChangeArrowheads="1"/>
          </p:cNvSpPr>
          <p:nvPr>
            <p:ph type="title"/>
          </p:nvPr>
        </p:nvSpPr>
        <p:spPr>
          <a:xfrm>
            <a:off x="865188" y="144075"/>
            <a:ext cx="7821612" cy="576262"/>
          </a:xfrm>
        </p:spPr>
        <p:txBody>
          <a:bodyPr/>
          <a:lstStyle/>
          <a:p>
            <a:pPr eaLnBrk="1" hangingPunct="1"/>
            <a:r>
              <a:rPr lang="en-US" altLang="en-US" dirty="0"/>
              <a:t>Three-level Paging Scheme</a:t>
            </a:r>
          </a:p>
        </p:txBody>
      </p:sp>
      <p:pic>
        <p:nvPicPr>
          <p:cNvPr id="47107" name="Picture 6">
            <a:extLst>
              <a:ext uri="{FF2B5EF4-FFF2-40B4-BE49-F238E27FC236}">
                <a16:creationId xmlns:a16="http://schemas.microsoft.com/office/drawing/2014/main" id="{7E3EC9BD-BFCB-4762-8CAD-CDA7B885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a:extLst>
              <a:ext uri="{FF2B5EF4-FFF2-40B4-BE49-F238E27FC236}">
                <a16:creationId xmlns:a16="http://schemas.microsoft.com/office/drawing/2014/main" id="{0A0D3728-9A51-44F1-B179-28CC3F552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846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idx="1"/>
          </p:nvPr>
        </p:nvSpPr>
        <p:spPr>
          <a:xfrm>
            <a:off x="903288" y="1141413"/>
            <a:ext cx="7626350" cy="4722812"/>
          </a:xfrm>
        </p:spPr>
        <p:txBody>
          <a:bodyPr/>
          <a:lstStyle/>
          <a:p>
            <a:r>
              <a:rPr lang="en-US" altLang="en-US" dirty="0"/>
              <a:t>Common in address spaces &gt; 32 bits</a:t>
            </a:r>
          </a:p>
          <a:p>
            <a:r>
              <a:rPr lang="en-US" altLang="en-US" dirty="0"/>
              <a:t>The virtual page number is hashed into a page table</a:t>
            </a:r>
          </a:p>
          <a:p>
            <a:pPr lvl="1"/>
            <a:r>
              <a:rPr lang="en-US" altLang="en-US" dirty="0"/>
              <a:t>This page table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457200" y="236379"/>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457200" y="227048"/>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idx="1"/>
          </p:nvPr>
        </p:nvSpPr>
        <p:spPr>
          <a:xfrm>
            <a:off x="839755" y="1152525"/>
            <a:ext cx="7697755" cy="4792663"/>
          </a:xfrm>
        </p:spPr>
        <p:txBody>
          <a:bodyPr/>
          <a:lstStyle/>
          <a:p>
            <a:r>
              <a:rPr lang="en-US" altLang="en-US" dirty="0"/>
              <a:t>Rather than each process having a page table and keeping track of all possible logical pages, track all physical pages</a:t>
            </a:r>
          </a:p>
          <a:p>
            <a:r>
              <a:rPr lang="en-US" altLang="en-US" dirty="0"/>
              <a:t>One entry for each real page of memory</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958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640008-8A0F-4095-A1E5-C46DAA379D9F}"/>
              </a:ext>
            </a:extLst>
          </p:cNvPr>
          <p:cNvSpPr>
            <a:spLocks noGrp="1" noChangeArrowheads="1"/>
          </p:cNvSpPr>
          <p:nvPr>
            <p:ph type="title"/>
          </p:nvPr>
        </p:nvSpPr>
        <p:spPr>
          <a:xfrm>
            <a:off x="730250" y="235762"/>
            <a:ext cx="7956550" cy="576262"/>
          </a:xfrm>
        </p:spPr>
        <p:txBody>
          <a:bodyPr/>
          <a:lstStyle/>
          <a:p>
            <a:pPr eaLnBrk="1" hangingPunct="1"/>
            <a:r>
              <a:rPr lang="en-US" altLang="en-US" dirty="0"/>
              <a:t>Oracle SPARC Solaris</a:t>
            </a:r>
          </a:p>
        </p:txBody>
      </p:sp>
      <p:sp>
        <p:nvSpPr>
          <p:cNvPr id="52227" name="Rectangle 3">
            <a:extLst>
              <a:ext uri="{FF2B5EF4-FFF2-40B4-BE49-F238E27FC236}">
                <a16:creationId xmlns:a16="http://schemas.microsoft.com/office/drawing/2014/main" id="{5135B7B9-6301-4A12-B99C-26450427112F}"/>
              </a:ext>
            </a:extLst>
          </p:cNvPr>
          <p:cNvSpPr>
            <a:spLocks noGrp="1" noChangeArrowheads="1"/>
          </p:cNvSpPr>
          <p:nvPr>
            <p:ph idx="1"/>
          </p:nvPr>
        </p:nvSpPr>
        <p:spPr>
          <a:xfrm>
            <a:off x="802433" y="1035050"/>
            <a:ext cx="7679094" cy="5062538"/>
          </a:xfrm>
        </p:spPr>
        <p:txBody>
          <a:bodyPr/>
          <a:lstStyle/>
          <a:p>
            <a:r>
              <a:rPr lang="en-US" altLang="en-US" dirty="0"/>
              <a:t>Consider modern, 64-bit operating system example with tightly integrated HW</a:t>
            </a:r>
          </a:p>
          <a:p>
            <a:pPr lvl="1"/>
            <a:r>
              <a:rPr lang="en-US" altLang="en-US" dirty="0"/>
              <a:t>Goals are efficiency, low overhead</a:t>
            </a:r>
          </a:p>
          <a:p>
            <a:r>
              <a:rPr lang="en-US" altLang="en-US" dirty="0"/>
              <a:t>Based on hashing, but more complex</a:t>
            </a:r>
          </a:p>
          <a:p>
            <a:r>
              <a:rPr lang="en-US" altLang="en-US" dirty="0"/>
              <a:t>Two hash tables</a:t>
            </a:r>
          </a:p>
          <a:p>
            <a:pPr lvl="1"/>
            <a:r>
              <a:rPr lang="en-US" altLang="en-US" dirty="0"/>
              <a:t>One kernel and one for all user processes</a:t>
            </a:r>
          </a:p>
          <a:p>
            <a:pPr lvl="1"/>
            <a:r>
              <a:rPr lang="en-US" altLang="en-US" dirty="0"/>
              <a:t>Each maps memory addresses from virtual to physical memory</a:t>
            </a:r>
          </a:p>
          <a:p>
            <a:pPr lvl="1"/>
            <a:r>
              <a:rPr lang="en-US" altLang="en-US" dirty="0"/>
              <a:t>Each entry represents a contiguous area of mapped virtual memory,</a:t>
            </a:r>
          </a:p>
          <a:p>
            <a:pPr lvl="2"/>
            <a:r>
              <a:rPr lang="en-US" altLang="en-US" dirty="0"/>
              <a:t>More efficient than having a separate hash-table entry for each page</a:t>
            </a:r>
          </a:p>
          <a:p>
            <a:pPr lvl="1"/>
            <a:r>
              <a:rPr lang="en-US" altLang="en-US" dirty="0"/>
              <a:t>Each entry has  base address and  span (indicating the number of pages the entry represents)</a:t>
            </a:r>
          </a:p>
          <a:p>
            <a:endParaRPr lang="en-US"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1265238" y="224685"/>
            <a:ext cx="6559550"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محافظت</a:t>
            </a:r>
            <a:endParaRPr lang="en-US" altLang="en-US" dirty="0"/>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43" y="3262589"/>
            <a:ext cx="32639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E758276-5620-467D-B5A9-469FC8A394A2}"/>
              </a:ext>
            </a:extLst>
          </p:cNvPr>
          <p:cNvSpPr txBox="1"/>
          <p:nvPr/>
        </p:nvSpPr>
        <p:spPr>
          <a:xfrm>
            <a:off x="349134" y="1062507"/>
            <a:ext cx="8445731" cy="3043205"/>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باید مطمئن شویم که یک فرآیند فقط بتواند به آدرس‌های موجود در فضای آدرس خود دسترسی پیدا 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ما می‌توانیم این حفاظت را با استفاده از یک جفت رجیستر </a:t>
            </a:r>
            <a:r>
              <a:rPr lang="ar-SA" sz="2800" b="1" dirty="0">
                <a:effectLst/>
                <a:latin typeface="Calibri" panose="020F0502020204030204" pitchFamily="34" charset="0"/>
                <a:ea typeface="Calibri" panose="020F0502020204030204" pitchFamily="34" charset="0"/>
                <a:cs typeface="B Nazanin" panose="00000400000000000000" pitchFamily="2" charset="-78"/>
              </a:rPr>
              <a:t>پایه</a:t>
            </a:r>
            <a:r>
              <a:rPr lang="fa-IR" sz="2800" b="1" dirty="0">
                <a:effectLst/>
                <a:latin typeface="Calibri" panose="020F0502020204030204" pitchFamily="34" charset="0"/>
                <a:ea typeface="Calibri" panose="020F0502020204030204" pitchFamily="34" charset="0"/>
                <a:cs typeface="B Nazanin" panose="00000400000000000000" pitchFamily="2" charset="-78"/>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base</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محدوده</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en-US" sz="2800" dirty="0">
                <a:effectLst/>
                <a:latin typeface="Calibri" panose="020F0502020204030204" pitchFamily="34" charset="0"/>
                <a:ea typeface="Calibri" panose="020F0502020204030204" pitchFamily="34" charset="0"/>
                <a:cs typeface="B Nazanin" panose="00000400000000000000" pitchFamily="2" charset="-78"/>
              </a:rPr>
              <a:t>limit </a:t>
            </a:r>
            <a:r>
              <a:rPr lang="fa-IR"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ارائه دهیم که فضای آدرس منطقی یک فرآیند را تعریف می‌کنند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C028BA8-06B9-45E5-8D07-E0D431ECFD59}"/>
              </a:ext>
            </a:extLst>
          </p:cNvPr>
          <p:cNvSpPr txBox="1"/>
          <p:nvPr/>
        </p:nvSpPr>
        <p:spPr>
          <a:xfrm>
            <a:off x="3531203" y="3745523"/>
            <a:ext cx="5263662" cy="2397451"/>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latin typeface="Calibri" panose="020F0502020204030204" pitchFamily="34" charset="0"/>
                <a:cs typeface="B Nazanin" panose="00000400000000000000" pitchFamily="2" charset="-78"/>
              </a:rPr>
              <a:t>به عنوان مثال، اگر ثبات پایه 300040 داشته باشد و رجیستر محدود 120900 باشد، برنامه می تواند به طور قانونی به همه آدرس ها از 300040 تا 420939 دسترسی داشته باشد.</a:t>
            </a:r>
            <a:endParaRPr lang="en-US" sz="2800" dirty="0">
              <a:latin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894A6E0-2CAC-4979-BD85-249A83CF4CA1}"/>
              </a:ext>
            </a:extLst>
          </p:cNvPr>
          <p:cNvSpPr>
            <a:spLocks noGrp="1" noChangeArrowheads="1"/>
          </p:cNvSpPr>
          <p:nvPr>
            <p:ph type="title"/>
          </p:nvPr>
        </p:nvSpPr>
        <p:spPr>
          <a:xfrm>
            <a:off x="762000" y="235762"/>
            <a:ext cx="7956550" cy="576262"/>
          </a:xfrm>
        </p:spPr>
        <p:txBody>
          <a:bodyPr/>
          <a:lstStyle/>
          <a:p>
            <a:pPr eaLnBrk="1" hangingPunct="1"/>
            <a:r>
              <a:rPr lang="en-US" altLang="en-US" dirty="0"/>
              <a:t>Oracle SPARC Solaris (Cont.)</a:t>
            </a:r>
          </a:p>
        </p:txBody>
      </p:sp>
      <p:sp>
        <p:nvSpPr>
          <p:cNvPr id="53251" name="Rectangle 3">
            <a:extLst>
              <a:ext uri="{FF2B5EF4-FFF2-40B4-BE49-F238E27FC236}">
                <a16:creationId xmlns:a16="http://schemas.microsoft.com/office/drawing/2014/main" id="{AACE2AFC-0A3F-4D7B-9F31-60AAF284E684}"/>
              </a:ext>
            </a:extLst>
          </p:cNvPr>
          <p:cNvSpPr>
            <a:spLocks noGrp="1" noChangeArrowheads="1"/>
          </p:cNvSpPr>
          <p:nvPr>
            <p:ph idx="1"/>
          </p:nvPr>
        </p:nvSpPr>
        <p:spPr>
          <a:xfrm>
            <a:off x="830425" y="1096963"/>
            <a:ext cx="7665876" cy="5062537"/>
          </a:xfrm>
        </p:spPr>
        <p:txBody>
          <a:bodyPr/>
          <a:lstStyle/>
          <a:p>
            <a:r>
              <a:rPr lang="en-US" altLang="en-US" dirty="0"/>
              <a:t>TLB holds translation table entries (TTEs) for fast hardware lookups</a:t>
            </a:r>
          </a:p>
          <a:p>
            <a:pPr lvl="1"/>
            <a:r>
              <a:rPr lang="en-US" altLang="en-US" dirty="0"/>
              <a:t>A cache of TTEs reside in a translation storage buffer (TSB)</a:t>
            </a:r>
          </a:p>
          <a:p>
            <a:pPr lvl="2"/>
            <a:r>
              <a:rPr lang="en-US" altLang="en-US" dirty="0"/>
              <a:t>Includes an entry per recently accessed page</a:t>
            </a:r>
          </a:p>
          <a:p>
            <a:r>
              <a:rPr lang="en-US" altLang="en-US" dirty="0"/>
              <a:t>Virtual address reference causes TLB search </a:t>
            </a:r>
          </a:p>
          <a:p>
            <a:pPr lvl="1"/>
            <a:r>
              <a:rPr lang="en-US" altLang="en-US" dirty="0"/>
              <a:t>If miss, hardware walks the in-memory TSB looking for the TTE corresponding to the address</a:t>
            </a:r>
          </a:p>
          <a:p>
            <a:pPr lvl="2"/>
            <a:r>
              <a:rPr lang="en-US" altLang="en-US" dirty="0"/>
              <a:t>If match found, the CPU copies the TSB entry into the TLB and translation completes</a:t>
            </a:r>
          </a:p>
          <a:p>
            <a:pPr lvl="2"/>
            <a:r>
              <a:rPr lang="en-US" altLang="en-US" dirty="0"/>
              <a:t>If no match found, kernel interrupted to search the hash table</a:t>
            </a:r>
          </a:p>
          <a:p>
            <a:pPr lvl="3"/>
            <a:r>
              <a:rPr lang="en-US" altLang="en-US" dirty="0"/>
              <a:t>The kernel then creates a TTE from the appropriate hash table and stores it in the TSB, Interrupt handler returns control to the MMU, which completes the address translation. </a:t>
            </a:r>
          </a:p>
          <a:p>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488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idx="1"/>
          </p:nvPr>
        </p:nvSpPr>
        <p:spPr>
          <a:xfrm>
            <a:off x="849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488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idx="1"/>
          </p:nvPr>
        </p:nvSpPr>
        <p:spPr>
          <a:xfrm>
            <a:off x="839754"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817563"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869950"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869950" y="1112838"/>
            <a:ext cx="7686221" cy="4754562"/>
          </a:xfrm>
        </p:spPr>
        <p:txBody>
          <a:bodyPr/>
          <a:lstStyle/>
          <a:p>
            <a:r>
              <a:rPr lang="en-US" altLang="en-US" dirty="0"/>
              <a:t>If next processes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1046809"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821094"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09CE51F-64DD-4B8D-BF31-A2E470ED93E2}"/>
              </a:ext>
            </a:extLst>
          </p:cNvPr>
          <p:cNvSpPr>
            <a:spLocks noGrp="1"/>
          </p:cNvSpPr>
          <p:nvPr>
            <p:ph type="title"/>
          </p:nvPr>
        </p:nvSpPr>
        <p:spPr>
          <a:xfrm>
            <a:off x="488950" y="232005"/>
            <a:ext cx="8229600" cy="576262"/>
          </a:xfrm>
        </p:spPr>
        <p:txBody>
          <a:bodyPr/>
          <a:lstStyle/>
          <a:p>
            <a:r>
              <a:rPr lang="en-US" altLang="en-US" dirty="0"/>
              <a:t>Swapping on Mobile Systems</a:t>
            </a:r>
          </a:p>
        </p:txBody>
      </p:sp>
      <p:sp>
        <p:nvSpPr>
          <p:cNvPr id="59395" name="Content Placeholder 2">
            <a:extLst>
              <a:ext uri="{FF2B5EF4-FFF2-40B4-BE49-F238E27FC236}">
                <a16:creationId xmlns:a16="http://schemas.microsoft.com/office/drawing/2014/main" id="{76533EDA-BAFB-4F4B-AD8D-AB780E3CC378}"/>
              </a:ext>
            </a:extLst>
          </p:cNvPr>
          <p:cNvSpPr>
            <a:spLocks noGrp="1"/>
          </p:cNvSpPr>
          <p:nvPr>
            <p:ph idx="1"/>
          </p:nvPr>
        </p:nvSpPr>
        <p:spPr>
          <a:xfrm>
            <a:off x="845101" y="1060450"/>
            <a:ext cx="7723187" cy="4935538"/>
          </a:xfrm>
        </p:spPr>
        <p:txBody>
          <a:bodyPr/>
          <a:lstStyle/>
          <a:p>
            <a:r>
              <a:rPr lang="en-US" altLang="en-US" dirty="0"/>
              <a:t>Not typically supported</a:t>
            </a:r>
          </a:p>
          <a:p>
            <a:pPr lvl="1"/>
            <a:r>
              <a:rPr lang="en-US" altLang="en-US" dirty="0"/>
              <a:t>Flash memory based</a:t>
            </a:r>
          </a:p>
          <a:p>
            <a:pPr lvl="2"/>
            <a:r>
              <a:rPr lang="en-US" altLang="en-US" dirty="0"/>
              <a:t>Small amount of space</a:t>
            </a:r>
          </a:p>
          <a:p>
            <a:pPr lvl="2"/>
            <a:r>
              <a:rPr lang="en-US" altLang="en-US" dirty="0"/>
              <a:t>Limited number of write cycles</a:t>
            </a:r>
          </a:p>
          <a:p>
            <a:pPr lvl="2"/>
            <a:r>
              <a:rPr lang="en-US" altLang="en-US" dirty="0"/>
              <a:t>Poor throughput between flash memory and CPU on mobile platform</a:t>
            </a:r>
          </a:p>
          <a:p>
            <a:r>
              <a:rPr lang="en-US" altLang="en-US" dirty="0"/>
              <a:t>Instead use other methods to free memory if low</a:t>
            </a:r>
          </a:p>
          <a:p>
            <a:pPr lvl="1"/>
            <a:r>
              <a:rPr lang="en-US" altLang="en-US" dirty="0"/>
              <a:t>iOS </a:t>
            </a:r>
            <a:r>
              <a:rPr lang="en-US" altLang="en-US" b="1" i="1" dirty="0"/>
              <a:t>asks</a:t>
            </a:r>
            <a:r>
              <a:rPr lang="en-US" altLang="en-US" dirty="0"/>
              <a:t> apps to voluntarily relinquish allocated memory</a:t>
            </a:r>
          </a:p>
          <a:p>
            <a:pPr lvl="2"/>
            <a:r>
              <a:rPr lang="en-US" altLang="en-US" dirty="0"/>
              <a:t>Read-only data thrown out and reloaded from flash if needed</a:t>
            </a:r>
          </a:p>
          <a:p>
            <a:pPr lvl="2"/>
            <a:r>
              <a:rPr lang="en-US" altLang="en-US" dirty="0"/>
              <a:t>Failure to free can result in termination</a:t>
            </a:r>
          </a:p>
          <a:p>
            <a:pPr lvl="1"/>
            <a:r>
              <a:rPr lang="en-US" altLang="en-US" dirty="0"/>
              <a:t>Android terminates apps if low free memory, but first writes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state</a:t>
            </a:r>
            <a:r>
              <a:rPr lang="en-US" altLang="en-US" dirty="0"/>
              <a:t> to flash for fast restart</a:t>
            </a:r>
          </a:p>
          <a:p>
            <a:pPr lvl="1"/>
            <a:r>
              <a:rPr lang="en-US" altLang="en-US" dirty="0"/>
              <a:t>Both OSes support paging as discussed below</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817563"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295400"/>
            <a:ext cx="4875212"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B652F6E-8935-4E03-8244-BD24D7F2BA81}"/>
              </a:ext>
            </a:extLst>
          </p:cNvPr>
          <p:cNvSpPr>
            <a:spLocks noGrp="1" noChangeArrowheads="1"/>
          </p:cNvSpPr>
          <p:nvPr>
            <p:ph type="title"/>
          </p:nvPr>
        </p:nvSpPr>
        <p:spPr>
          <a:xfrm>
            <a:off x="858416" y="226854"/>
            <a:ext cx="7876009" cy="576263"/>
          </a:xfrm>
        </p:spPr>
        <p:txBody>
          <a:bodyPr/>
          <a:lstStyle/>
          <a:p>
            <a:pPr eaLnBrk="1" hangingPunct="1"/>
            <a:r>
              <a:rPr lang="en-US" altLang="en-US" sz="2600" dirty="0"/>
              <a:t>Example: The Intel 32 and 64-bit Architectures</a:t>
            </a:r>
          </a:p>
        </p:txBody>
      </p:sp>
      <p:sp>
        <p:nvSpPr>
          <p:cNvPr id="61443" name="Rectangle 3">
            <a:extLst>
              <a:ext uri="{FF2B5EF4-FFF2-40B4-BE49-F238E27FC236}">
                <a16:creationId xmlns:a16="http://schemas.microsoft.com/office/drawing/2014/main" id="{241EA058-298F-4E9F-B388-B239FEEFE4A9}"/>
              </a:ext>
            </a:extLst>
          </p:cNvPr>
          <p:cNvSpPr>
            <a:spLocks noGrp="1" noChangeArrowheads="1"/>
          </p:cNvSpPr>
          <p:nvPr>
            <p:ph idx="1"/>
          </p:nvPr>
        </p:nvSpPr>
        <p:spPr>
          <a:xfrm>
            <a:off x="830423" y="1233488"/>
            <a:ext cx="7669765" cy="4530725"/>
          </a:xfrm>
        </p:spPr>
        <p:txBody>
          <a:bodyPr/>
          <a:lstStyle/>
          <a:p>
            <a:r>
              <a:rPr lang="en-US" altLang="en-US" dirty="0"/>
              <a:t>Dominant industry chips</a:t>
            </a:r>
          </a:p>
          <a:p>
            <a:r>
              <a:rPr lang="en-US" altLang="en-US" dirty="0"/>
              <a:t>Pentium CPUs are 32-bit and called IA-32 architecture</a:t>
            </a:r>
          </a:p>
          <a:p>
            <a:r>
              <a:rPr lang="en-US" altLang="en-US" dirty="0"/>
              <a:t>Current Intel CPUs are 64-bit and called IA-64 architecture</a:t>
            </a:r>
          </a:p>
          <a:p>
            <a:r>
              <a:rPr lang="en-US" altLang="en-US" dirty="0"/>
              <a:t>Many variations in the chips, cover the main ideas here</a:t>
            </a:r>
          </a:p>
          <a:p>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921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idx="1"/>
          </p:nvPr>
        </p:nvSpPr>
        <p:spPr>
          <a:xfrm>
            <a:off x="819080" y="1339361"/>
            <a:ext cx="7735918" cy="4530725"/>
          </a:xfrm>
        </p:spPr>
        <p:txBody>
          <a:bodyPr/>
          <a:lstStyle/>
          <a:p>
            <a:r>
              <a:rPr lang="en-US" altLang="en-US" dirty="0"/>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941388" y="228636"/>
            <a:ext cx="7745412" cy="576262"/>
          </a:xfrm>
        </p:spPr>
        <p:txBody>
          <a:bodyPr/>
          <a:lstStyle/>
          <a:p>
            <a:r>
              <a:rPr lang="fa-IR" sz="3200" dirty="0">
                <a:latin typeface="Calibri" panose="020F0502020204030204" pitchFamily="34" charset="0"/>
                <a:ea typeface="Calibri" panose="020F0502020204030204" pitchFamily="34" charset="0"/>
                <a:cs typeface="B Nazanin" panose="00000400000000000000" pitchFamily="2" charset="-78"/>
              </a:rPr>
              <a:t>محافظت از آدرس سخت‌افزاری</a:t>
            </a:r>
            <a:endParaRPr lang="en-US" altLang="en-US" dirty="0"/>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321648" y="1001705"/>
            <a:ext cx="8560438" cy="4756158"/>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Calibri" panose="020F0502020204030204" pitchFamily="34" charset="0"/>
                <a:ea typeface="Calibri" panose="020F0502020204030204" pitchFamily="34" charset="0"/>
                <a:cs typeface="B Nazanin" panose="00000400000000000000" pitchFamily="2" charset="-78"/>
              </a:rPr>
              <a:t>پردازنده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باید هر دسترسی به حافظه که در حالت کاربر ایجاد می‌شود را بررسی کند تا مطمئن شود بین پایه و محدوده برای آن کاربر قرار دارد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دستورالعمل‌های مربوط به بارگذاری رجیسترهای پایه و محدوده دارای امتیاز 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130" y="2331257"/>
            <a:ext cx="52514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796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886408" y="231649"/>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idx="1"/>
          </p:nvPr>
        </p:nvSpPr>
        <p:spPr>
          <a:xfrm>
            <a:off x="821095" y="1323452"/>
            <a:ext cx="7679093"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anose="05030102010509060703"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2458776"/>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905296" y="188588"/>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1195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A802929-8C9E-4AD9-851A-726A5C7B0E07}"/>
              </a:ext>
            </a:extLst>
          </p:cNvPr>
          <p:cNvSpPr>
            <a:spLocks noGrp="1" noChangeArrowheads="1"/>
          </p:cNvSpPr>
          <p:nvPr>
            <p:ph type="title"/>
          </p:nvPr>
        </p:nvSpPr>
        <p:spPr>
          <a:xfrm>
            <a:off x="817563" y="238549"/>
            <a:ext cx="7869237" cy="576262"/>
          </a:xfrm>
        </p:spPr>
        <p:txBody>
          <a:bodyPr/>
          <a:lstStyle/>
          <a:p>
            <a:pPr eaLnBrk="1" hangingPunct="1"/>
            <a:r>
              <a:rPr lang="en-US" altLang="en-US" dirty="0"/>
              <a:t>Intel IA-32 Paging Architecture</a:t>
            </a:r>
          </a:p>
        </p:txBody>
      </p:sp>
      <p:pic>
        <p:nvPicPr>
          <p:cNvPr id="66563" name="Picture 4">
            <a:extLst>
              <a:ext uri="{FF2B5EF4-FFF2-40B4-BE49-F238E27FC236}">
                <a16:creationId xmlns:a16="http://schemas.microsoft.com/office/drawing/2014/main" id="{EA02C8D5-7EBE-42A0-8DC3-0C75C34F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DC08348-F45E-462A-893E-7E31B70ABFF0}"/>
              </a:ext>
            </a:extLst>
          </p:cNvPr>
          <p:cNvSpPr>
            <a:spLocks noGrp="1" noChangeArrowheads="1"/>
          </p:cNvSpPr>
          <p:nvPr>
            <p:ph type="title"/>
          </p:nvPr>
        </p:nvSpPr>
        <p:spPr>
          <a:xfrm>
            <a:off x="853909" y="232975"/>
            <a:ext cx="7869237" cy="576262"/>
          </a:xfrm>
        </p:spPr>
        <p:txBody>
          <a:bodyPr/>
          <a:lstStyle/>
          <a:p>
            <a:pPr eaLnBrk="1" hangingPunct="1"/>
            <a:r>
              <a:rPr lang="en-US" altLang="en-US" dirty="0"/>
              <a:t>Intel IA-32 Page Address Extensions</a:t>
            </a:r>
          </a:p>
        </p:txBody>
      </p:sp>
      <p:pic>
        <p:nvPicPr>
          <p:cNvPr id="67587" name="Picture 1" descr="8_24.pdf">
            <a:extLst>
              <a:ext uri="{FF2B5EF4-FFF2-40B4-BE49-F238E27FC236}">
                <a16:creationId xmlns:a16="http://schemas.microsoft.com/office/drawing/2014/main" id="{6D2F7BE4-39DD-4438-B0C4-831E2E7E6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603" y="3772613"/>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a:extLst>
              <a:ext uri="{FF2B5EF4-FFF2-40B4-BE49-F238E27FC236}">
                <a16:creationId xmlns:a16="http://schemas.microsoft.com/office/drawing/2014/main" id="{D2FBD04E-0AD5-4B90-A5FE-1CCDF58FDC00}"/>
              </a:ext>
            </a:extLst>
          </p:cNvPr>
          <p:cNvSpPr txBox="1">
            <a:spLocks noChangeArrowheads="1"/>
          </p:cNvSpPr>
          <p:nvPr/>
        </p:nvSpPr>
        <p:spPr bwMode="auto">
          <a:xfrm>
            <a:off x="776290" y="1108075"/>
            <a:ext cx="786923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32-bit address limits led Intel to create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address</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extension</a:t>
            </a:r>
            <a:r>
              <a:rPr kumimoji="1" lang="en-US" altLang="en-US" b="1" dirty="0">
                <a:solidFill>
                  <a:srgbClr val="3366FF"/>
                </a:solidFill>
                <a:latin typeface="Helvetica" panose="020B0604020202020204" pitchFamily="34" charset="0"/>
              </a:rPr>
              <a:t> </a:t>
            </a:r>
            <a:r>
              <a:rPr kumimoji="1" lang="en-US" altLang="en-US" dirty="0">
                <a:latin typeface="Helvetica" panose="020B0604020202020204" pitchFamily="34" charset="0"/>
              </a:rPr>
              <a:t>(</a:t>
            </a:r>
            <a:r>
              <a:rPr kumimoji="1" lang="en-US" altLang="en-US" b="1" dirty="0">
                <a:solidFill>
                  <a:srgbClr val="006699"/>
                </a:solidFill>
                <a:latin typeface="+mj-lt"/>
              </a:rPr>
              <a:t>PAE</a:t>
            </a:r>
            <a:r>
              <a:rPr kumimoji="1" lang="en-US" altLang="en-US" dirty="0">
                <a:latin typeface="Helvetica" panose="020B0604020202020204" pitchFamily="34" charset="0"/>
              </a:rPr>
              <a:t>), allowing 32-bit apps access to more than 4GB of memory space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Paging went to a 3-level scheme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Top two bits refer to a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directory</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pointer</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table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Page-directory and page-table entries moved to 64-bits in size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dirty="0">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8E4418B-4D1F-4C2F-86CA-BEEA5DC9AFB0}"/>
              </a:ext>
            </a:extLst>
          </p:cNvPr>
          <p:cNvSpPr>
            <a:spLocks noGrp="1" noChangeArrowheads="1"/>
          </p:cNvSpPr>
          <p:nvPr>
            <p:ph type="title"/>
          </p:nvPr>
        </p:nvSpPr>
        <p:spPr>
          <a:xfrm>
            <a:off x="481661" y="245093"/>
            <a:ext cx="7869237" cy="576262"/>
          </a:xfrm>
        </p:spPr>
        <p:txBody>
          <a:bodyPr/>
          <a:lstStyle/>
          <a:p>
            <a:pPr eaLnBrk="1" hangingPunct="1"/>
            <a:r>
              <a:rPr lang="en-US" altLang="en-US" dirty="0"/>
              <a:t>Intel x86-64</a:t>
            </a:r>
          </a:p>
        </p:txBody>
      </p:sp>
      <p:sp>
        <p:nvSpPr>
          <p:cNvPr id="68611" name="Rectangle 3">
            <a:extLst>
              <a:ext uri="{FF2B5EF4-FFF2-40B4-BE49-F238E27FC236}">
                <a16:creationId xmlns:a16="http://schemas.microsoft.com/office/drawing/2014/main" id="{879EF759-8E97-43E4-B675-04E06FE8DCAE}"/>
              </a:ext>
            </a:extLst>
          </p:cNvPr>
          <p:cNvSpPr txBox="1">
            <a:spLocks noChangeArrowheads="1"/>
          </p:cNvSpPr>
          <p:nvPr/>
        </p:nvSpPr>
        <p:spPr bwMode="auto">
          <a:xfrm>
            <a:off x="849086" y="1122363"/>
            <a:ext cx="763292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Current generation Intel x86 architecture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64 bits is ginormous (&gt; 16 exabytes)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In practice only implement 48 bit addressing</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 sizes of 4 KB, 2 MB, 1 GB</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Four levels of paging hierarchy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also use PAE so virtual addresses are 48 bits and physical addresses are 52 bits</a:t>
            </a:r>
          </a:p>
        </p:txBody>
      </p:sp>
      <p:pic>
        <p:nvPicPr>
          <p:cNvPr id="68612" name="Picture 2" descr="8_25.pdf">
            <a:extLst>
              <a:ext uri="{FF2B5EF4-FFF2-40B4-BE49-F238E27FC236}">
                <a16:creationId xmlns:a16="http://schemas.microsoft.com/office/drawing/2014/main" id="{BDCE453A-1476-4754-9D6F-16790CEC8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E9CEB5-71D0-4017-B08A-E02B75FA0558}"/>
              </a:ext>
            </a:extLst>
          </p:cNvPr>
          <p:cNvSpPr>
            <a:spLocks noGrp="1" noChangeArrowheads="1"/>
          </p:cNvSpPr>
          <p:nvPr>
            <p:ph type="title"/>
          </p:nvPr>
        </p:nvSpPr>
        <p:spPr>
          <a:xfrm>
            <a:off x="833438" y="238549"/>
            <a:ext cx="7869237" cy="576262"/>
          </a:xfrm>
        </p:spPr>
        <p:txBody>
          <a:bodyPr/>
          <a:lstStyle/>
          <a:p>
            <a:pPr eaLnBrk="1" hangingPunct="1"/>
            <a:r>
              <a:rPr lang="en-US" altLang="en-US" dirty="0"/>
              <a:t>Example: ARM Architecture</a:t>
            </a:r>
          </a:p>
        </p:txBody>
      </p:sp>
      <p:sp>
        <p:nvSpPr>
          <p:cNvPr id="69635" name="Rectangle 3">
            <a:extLst>
              <a:ext uri="{FF2B5EF4-FFF2-40B4-BE49-F238E27FC236}">
                <a16:creationId xmlns:a16="http://schemas.microsoft.com/office/drawing/2014/main" id="{50CE6398-8797-4635-8426-2FD70A2B2E23}"/>
              </a:ext>
            </a:extLst>
          </p:cNvPr>
          <p:cNvSpPr txBox="1">
            <a:spLocks noChangeArrowheads="1"/>
          </p:cNvSpPr>
          <p:nvPr/>
        </p:nvSpPr>
        <p:spPr bwMode="auto">
          <a:xfrm>
            <a:off x="765110" y="1169988"/>
            <a:ext cx="352272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Dominant mobile platform chip (Apple iOS and Google Android devices for example)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Modern, energy efficient, 32-bit CPU</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4 KB and 16 KB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1 MB and 16 MB pages (termed </a:t>
            </a:r>
            <a:r>
              <a:rPr kumimoji="1" lang="en-US" altLang="en-US" b="1" dirty="0">
                <a:solidFill>
                  <a:srgbClr val="006699"/>
                </a:solidFill>
                <a:latin typeface="+mj-lt"/>
              </a:rPr>
              <a:t>sections</a:t>
            </a:r>
            <a:r>
              <a:rPr kumimoji="1" lang="en-US" altLang="en-US" sz="1600" dirty="0">
                <a:latin typeface="Helvetica" panose="020B0604020202020204" pitchFamily="34" charset="0"/>
              </a:rPr>
              <a:t>)</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One-level paging for sections, two-level for smaller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Two levels of TLBs</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Outer level has two micro TLBs (one data, one instruction)</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Inner is single main TLB</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600" dirty="0">
              <a:latin typeface="Helvetica" panose="020B0604020202020204" pitchFamily="34" charset="0"/>
            </a:endParaRPr>
          </a:p>
        </p:txBody>
      </p:sp>
      <p:pic>
        <p:nvPicPr>
          <p:cNvPr id="69636" name="Picture 1" descr="8_26.pdf">
            <a:extLst>
              <a:ext uri="{FF2B5EF4-FFF2-40B4-BE49-F238E27FC236}">
                <a16:creationId xmlns:a16="http://schemas.microsoft.com/office/drawing/2014/main" id="{3DED2F29-124C-4CCE-957C-91AC27FE80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576388"/>
            <a:ext cx="410051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a:t>End of Chapter 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270BE95-63FA-4E80-993B-493058D85F67}"/>
              </a:ext>
            </a:extLst>
          </p:cNvPr>
          <p:cNvSpPr>
            <a:spLocks noGrp="1"/>
          </p:cNvSpPr>
          <p:nvPr>
            <p:ph type="title"/>
          </p:nvPr>
        </p:nvSpPr>
        <p:spPr>
          <a:xfrm>
            <a:off x="457200" y="235568"/>
            <a:ext cx="8229600" cy="576262"/>
          </a:xfrm>
        </p:spPr>
        <p:txBody>
          <a:bodyPr/>
          <a:lstStyle/>
          <a:p>
            <a:r>
              <a:rPr lang="en-US" dirty="0">
                <a:latin typeface="Calibri" panose="020F0502020204030204" pitchFamily="34" charset="0"/>
                <a:ea typeface="Calibri" panose="020F0502020204030204" pitchFamily="34" charset="0"/>
                <a:cs typeface="B Nazanin" panose="00000400000000000000" pitchFamily="2" charset="-78"/>
              </a:rPr>
              <a:t>Address Bind</a:t>
            </a:r>
            <a:r>
              <a:rPr lang="fa-IR" dirty="0">
                <a:latin typeface="Calibri" panose="020F0502020204030204" pitchFamily="34" charset="0"/>
                <a:ea typeface="Calibri" panose="020F0502020204030204" pitchFamily="34" charset="0"/>
                <a:cs typeface="B Nazanin" panose="00000400000000000000" pitchFamily="2" charset="-78"/>
              </a:rPr>
              <a:t>اتصال آدرس</a:t>
            </a:r>
            <a:endParaRPr lang="en-US" altLang="en-US" dirty="0"/>
          </a:p>
        </p:txBody>
      </p:sp>
      <p:sp>
        <p:nvSpPr>
          <p:cNvPr id="9219" name="Content Placeholder 2">
            <a:extLst>
              <a:ext uri="{FF2B5EF4-FFF2-40B4-BE49-F238E27FC236}">
                <a16:creationId xmlns:a16="http://schemas.microsoft.com/office/drawing/2014/main" id="{8A5804ED-6C6C-4BF4-8BFF-7FB99CC306D3}"/>
              </a:ext>
            </a:extLst>
          </p:cNvPr>
          <p:cNvSpPr>
            <a:spLocks noGrp="1"/>
          </p:cNvSpPr>
          <p:nvPr>
            <p:ph idx="1"/>
          </p:nvPr>
        </p:nvSpPr>
        <p:spPr>
          <a:xfrm>
            <a:off x="193040" y="871651"/>
            <a:ext cx="8757919" cy="6390978"/>
          </a:xfrm>
        </p:spPr>
        <p:txBody>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برنامه‌های روی دیسک، آماده برای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آمدن</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به حافظه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برای اجرا،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یک صف ورودی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تشکیل می‌دهند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بدون پشتیبانی، باید در آدرس 0000 بارگذاری 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اینکه آدرس فیزیکی اولین فرآیند کاربر همیشه در 0000 باشد، ناخوشایند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 در مراحل مختلف عمر برنامه به روش‌های مختلف نشان داده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منبع معمولاً نمادین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کامپایل شده به آدرس‌های قابل جابه‌جایی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متصل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"14 بایت از ابتدای این ماژول</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لینکر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(linker)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لودر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(loader)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قابل جابه‌جایی </a:t>
            </a:r>
            <a:r>
              <a:rPr lang="en-US" sz="2400" dirty="0"/>
              <a:t>relocatable addresses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آدرس‌های مطلق متصل می‌کنند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74014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اتصال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binding</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فضای آدرس را به فضای دیگر نگاشت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9927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1FDCDF-862F-4130-9AC2-74FFC425A8A9}"/>
              </a:ext>
            </a:extLst>
          </p:cNvPr>
          <p:cNvSpPr>
            <a:spLocks noGrp="1" noChangeArrowheads="1"/>
          </p:cNvSpPr>
          <p:nvPr>
            <p:ph type="title"/>
          </p:nvPr>
        </p:nvSpPr>
        <p:spPr>
          <a:xfrm>
            <a:off x="862692" y="346499"/>
            <a:ext cx="8134350" cy="457200"/>
          </a:xfrm>
        </p:spPr>
        <p:txBody>
          <a:bodyPr/>
          <a:lstStyle/>
          <a:p>
            <a:pPr eaLnBrk="1" hangingPunct="1"/>
            <a:r>
              <a:rPr lang="fa-IR" sz="2800" dirty="0">
                <a:latin typeface="Calibri" panose="020F0502020204030204" pitchFamily="34" charset="0"/>
                <a:ea typeface="Calibri" panose="020F0502020204030204" pitchFamily="34" charset="0"/>
                <a:cs typeface="B Nazanin" panose="00000400000000000000" pitchFamily="2" charset="-78"/>
              </a:rPr>
              <a:t>اتصال دستورالعمل ها در حافظه</a:t>
            </a:r>
            <a:endParaRPr lang="en-US" altLang="en-US" sz="2800" dirty="0"/>
          </a:p>
        </p:txBody>
      </p:sp>
      <p:sp>
        <p:nvSpPr>
          <p:cNvPr id="10243" name="Rectangle 3">
            <a:extLst>
              <a:ext uri="{FF2B5EF4-FFF2-40B4-BE49-F238E27FC236}">
                <a16:creationId xmlns:a16="http://schemas.microsoft.com/office/drawing/2014/main" id="{0EEA4A90-B04E-4456-A1FE-DC4568DFF5CA}"/>
              </a:ext>
            </a:extLst>
          </p:cNvPr>
          <p:cNvSpPr>
            <a:spLocks noGrp="1" noChangeArrowheads="1"/>
          </p:cNvSpPr>
          <p:nvPr>
            <p:ph idx="1"/>
          </p:nvPr>
        </p:nvSpPr>
        <p:spPr>
          <a:xfrm>
            <a:off x="424288" y="1301027"/>
            <a:ext cx="8295424" cy="4792202"/>
          </a:xfrm>
        </p:spPr>
        <p:txBody>
          <a:bodyPr/>
          <a:lstStyle/>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 یا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دستورالعمل‌ها و داده‌ها به آدرس‌های حافظه می‌تواند در سه مرحله‌ی مختلف اتفاق بیفتد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 (تجميع)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از قبل مشخص باشد، کد مطلق</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(Absolute Code)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قابل تولید است؛ اما اگر موقعیت شروع تغییر کند، کد نیاز به کامپایل مجدد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لود یا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بارگذاری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در زمان کامپایل مشخص نباشد، باید کد قابل جابه‌جایی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(Relocatable Code)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تولید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فرآیند در طول اجرا بتواند از یک بخش حافظه به بخش دیگر منتقل شود،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تا زمان اجرا به تعویق می‌افتد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نگاشت‌های آدرس (مانند رجیسترهای پایه و محدوده) به پشتیبانی سخت‌افزاری نیاز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3782610"/>
      </p:ext>
    </p:extLst>
  </p:cSld>
  <p:clrMapOvr>
    <a:masterClrMapping/>
  </p:clrMapOvr>
</p:sld>
</file>

<file path=ppt/theme/theme1.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13271</TotalTime>
  <Words>7153</Words>
  <Application>Microsoft Office PowerPoint</Application>
  <PresentationFormat>On-screen Show (4:3)</PresentationFormat>
  <Paragraphs>683</Paragraphs>
  <Slides>77</Slides>
  <Notes>69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77</vt:i4>
      </vt:variant>
    </vt:vector>
  </HeadingPairs>
  <TitlesOfParts>
    <vt:vector size="95" baseType="lpstr">
      <vt:lpstr>Aptos</vt:lpstr>
      <vt:lpstr>Arial</vt:lpstr>
      <vt:lpstr>B Koodak</vt:lpstr>
      <vt:lpstr>B Nazanin</vt:lpstr>
      <vt:lpstr>Calibri</vt:lpstr>
      <vt:lpstr>Cambria Math</vt:lpstr>
      <vt:lpstr>Consolas</vt:lpstr>
      <vt:lpstr>Courier New</vt:lpstr>
      <vt:lpstr>Google Sans</vt:lpstr>
      <vt:lpstr>Helvetica</vt:lpstr>
      <vt:lpstr>Monotype Sorts</vt:lpstr>
      <vt:lpstr>Segoe UI Emoji</vt:lpstr>
      <vt:lpstr>Symbol</vt:lpstr>
      <vt:lpstr>Times New Roman</vt:lpstr>
      <vt:lpstr>Verdana</vt:lpstr>
      <vt:lpstr>Webdings</vt:lpstr>
      <vt:lpstr>Wingdings</vt:lpstr>
      <vt:lpstr>1_os-8</vt:lpstr>
      <vt:lpstr>سیستم‌عامل</vt:lpstr>
      <vt:lpstr>فصل ۹: حافظه اصلی</vt:lpstr>
      <vt:lpstr>فصل ۹: حافظه اصلی</vt:lpstr>
      <vt:lpstr>Objectives اهداف</vt:lpstr>
      <vt:lpstr>پیش زمینه</vt:lpstr>
      <vt:lpstr>محافظت</vt:lpstr>
      <vt:lpstr>محافظت از آدرس سخت‌افزاری</vt:lpstr>
      <vt:lpstr>Address Bindاتصال آدرس</vt:lpstr>
      <vt:lpstr>اتصال دستورالعمل ها در حافظه</vt:lpstr>
      <vt:lpstr>فضای آدرس فیزیکی و منطقی</vt:lpstr>
      <vt:lpstr>واحد مدیریت حافظه (ادامه)</vt:lpstr>
      <vt:lpstr>واحد مدیریت حافظه (ادامه)</vt:lpstr>
      <vt:lpstr>واحد مدیریت حافظه (ادامه)</vt:lpstr>
      <vt:lpstr> بارگزاری پویا Dynamic Loading</vt:lpstr>
      <vt:lpstr> بارگزاری پویا Dynamic Loading</vt:lpstr>
      <vt:lpstr> اتصال پویا Dynamic Linking</vt:lpstr>
      <vt:lpstr>کتابخانه های پیوندپذیر (DLL)</vt:lpstr>
      <vt:lpstr>PowerPoint Presentation</vt:lpstr>
      <vt:lpstr>Contiguous Allocation تخصیص پیوسته  </vt:lpstr>
      <vt:lpstr>تخصیص پیوسته (ادامه)</vt:lpstr>
      <vt:lpstr>Hardware Support for Relocation and Limit Registers</vt:lpstr>
      <vt:lpstr>اندازه پارتیشن متغیر</vt:lpstr>
      <vt:lpstr>اندازه پارتیشن متغیر</vt:lpstr>
      <vt:lpstr>مشکل تخصیص پویا‌ی حافظه Dynamic Storage-Allocation Problem</vt:lpstr>
      <vt:lpstr>پراکندگی Fragmentation</vt:lpstr>
      <vt:lpstr>پراکندگی Fragmentation</vt:lpstr>
      <vt:lpstr>پراکندگی (ادامه)</vt:lpstr>
      <vt:lpstr>پراکندگی (ادامه)</vt:lpstr>
      <vt:lpstr>صفحه بندی</vt:lpstr>
      <vt:lpstr>مراحل صفحه‌بندی</vt:lpstr>
      <vt:lpstr>الگوی ترجمه آدرس</vt:lpstr>
      <vt:lpstr>Paging Hardware</vt:lpstr>
      <vt:lpstr>مدل صفحه‌بندی Paging Model برای حافظه منطقی و فیزیکی</vt:lpstr>
      <vt:lpstr>مثال صفحه بندی</vt:lpstr>
      <vt:lpstr>مثال صفحه بندی</vt:lpstr>
      <vt:lpstr>صفحه‌بندی – محاسبه پراکندگی داخلی</vt:lpstr>
      <vt:lpstr>صفحه‌بندی – محاسبه پراکندگی داخلی</vt:lpstr>
      <vt:lpstr>فریم‌های آزاد</vt:lpstr>
      <vt:lpstr>End of Essential part</vt:lpstr>
      <vt:lpstr>Implementation of Page Table</vt:lpstr>
      <vt:lpstr>Translation Look-Aside Buffer </vt:lpstr>
      <vt:lpstr>Hardware</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Swapping</vt:lpstr>
      <vt:lpstr>Swapping (Cont.)</vt:lpstr>
      <vt:lpstr>Schematic View of Swapping</vt:lpstr>
      <vt:lpstr>Context Switch Time including Swapping</vt:lpstr>
      <vt:lpstr>Context Switch Time and Swapping (Cont.)</vt:lpstr>
      <vt:lpstr>Swapping on Mobile Systems</vt:lpstr>
      <vt:lpstr>Swapping with Paging</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429</cp:revision>
  <cp:lastPrinted>2013-09-30T19:34:56Z</cp:lastPrinted>
  <dcterms:created xsi:type="dcterms:W3CDTF">2011-01-13T23:43:38Z</dcterms:created>
  <dcterms:modified xsi:type="dcterms:W3CDTF">2025-05-26T14:57:37Z</dcterms:modified>
</cp:coreProperties>
</file>